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Lst>
  <p:notesMasterIdLst>
    <p:notesMasterId r:id="rId41"/>
  </p:notesMasterIdLst>
  <p:sldIdLst>
    <p:sldId id="257" r:id="rId4"/>
    <p:sldId id="269" r:id="rId5"/>
    <p:sldId id="259" r:id="rId6"/>
    <p:sldId id="270" r:id="rId7"/>
    <p:sldId id="283" r:id="rId8"/>
    <p:sldId id="261" r:id="rId9"/>
    <p:sldId id="258" r:id="rId10"/>
    <p:sldId id="284" r:id="rId11"/>
    <p:sldId id="272" r:id="rId12"/>
    <p:sldId id="299" r:id="rId13"/>
    <p:sldId id="273" r:id="rId14"/>
    <p:sldId id="274" r:id="rId15"/>
    <p:sldId id="271" r:id="rId16"/>
    <p:sldId id="277" r:id="rId17"/>
    <p:sldId id="276" r:id="rId18"/>
    <p:sldId id="285" r:id="rId19"/>
    <p:sldId id="300" r:id="rId20"/>
    <p:sldId id="278" r:id="rId21"/>
    <p:sldId id="280" r:id="rId22"/>
    <p:sldId id="301" r:id="rId23"/>
    <p:sldId id="281" r:id="rId24"/>
    <p:sldId id="282" r:id="rId25"/>
    <p:sldId id="279" r:id="rId26"/>
    <p:sldId id="286" r:id="rId27"/>
    <p:sldId id="287" r:id="rId28"/>
    <p:sldId id="288" r:id="rId29"/>
    <p:sldId id="293" r:id="rId30"/>
    <p:sldId id="289" r:id="rId31"/>
    <p:sldId id="290" r:id="rId32"/>
    <p:sldId id="291" r:id="rId33"/>
    <p:sldId id="294" r:id="rId34"/>
    <p:sldId id="292" r:id="rId35"/>
    <p:sldId id="296" r:id="rId36"/>
    <p:sldId id="295" r:id="rId37"/>
    <p:sldId id="297" r:id="rId38"/>
    <p:sldId id="298" r:id="rId39"/>
    <p:sldId id="268"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6" d="100"/>
          <a:sy n="116" d="100"/>
        </p:scale>
        <p:origin x="107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26"/>
    </mc:Choice>
    <mc:Fallback>
      <c:style val="26"/>
    </mc:Fallback>
  </mc:AlternateContent>
  <c:chart>
    <c:title>
      <c:layout>
        <c:manualLayout>
          <c:xMode val="edge"/>
          <c:yMode val="edge"/>
          <c:x val="0.34509614107917552"/>
          <c:y val="0.10225003757219228"/>
        </c:manualLayout>
      </c:layout>
      <c:overlay val="0"/>
      <c:txPr>
        <a:bodyPr/>
        <a:lstStyle/>
        <a:p>
          <a:pPr>
            <a:defRPr sz="3500" b="0" baseline="0"/>
          </a:pPr>
          <a:endParaRPr lang="de-DE"/>
        </a:p>
      </c:txPr>
    </c:title>
    <c:autoTitleDeleted val="0"/>
    <c:view3D>
      <c:rotX val="30"/>
      <c:hPercent val="50"/>
      <c:rotY val="0"/>
      <c:depthPercent val="100"/>
      <c:rAngAx val="0"/>
    </c:view3D>
    <c:floor>
      <c:thickness val="0"/>
    </c:floor>
    <c:sideWall>
      <c:thickness val="0"/>
    </c:sideWall>
    <c:backWall>
      <c:thickness val="0"/>
    </c:backWall>
    <c:plotArea>
      <c:layout>
        <c:manualLayout>
          <c:layoutTarget val="inner"/>
          <c:xMode val="edge"/>
          <c:yMode val="edge"/>
          <c:x val="1.1711726218271835E-3"/>
          <c:y val="0.16578725939722258"/>
          <c:w val="0.71714774916939061"/>
          <c:h val="0.82881511893089421"/>
        </c:manualLayout>
      </c:layout>
      <c:pie3DChart>
        <c:varyColors val="1"/>
        <c:ser>
          <c:idx val="0"/>
          <c:order val="0"/>
          <c:tx>
            <c:strRef>
              <c:f>Sheet1!$B$1</c:f>
              <c:strCache>
                <c:ptCount val="1"/>
                <c:pt idx="0">
                  <c:v>Zeit in Stunden</c:v>
                </c:pt>
              </c:strCache>
            </c:strRef>
          </c:tx>
          <c:dPt>
            <c:idx val="0"/>
            <c:bubble3D val="0"/>
          </c:dPt>
          <c:dPt>
            <c:idx val="2"/>
            <c:bubble3D val="0"/>
          </c:dPt>
          <c:dLbls>
            <c:dLbl>
              <c:idx val="0"/>
              <c:layout/>
              <c:showLegendKey val="0"/>
              <c:showVal val="1"/>
              <c:showCatName val="0"/>
              <c:showSerName val="0"/>
              <c:showPercent val="0"/>
              <c:showBubbleSize val="0"/>
              <c:extLst>
                <c:ext xmlns:c15="http://schemas.microsoft.com/office/drawing/2012/chart" uri="{CE6537A1-D6FC-4f65-9D91-7224C49458BB}">
                  <c15:layout/>
                </c:ext>
              </c:extLst>
            </c:dLbl>
            <c:dLbl>
              <c:idx val="1"/>
              <c:layout/>
              <c:showLegendKey val="0"/>
              <c:showVal val="1"/>
              <c:showCatName val="0"/>
              <c:showSerName val="0"/>
              <c:showPercent val="0"/>
              <c:showBubbleSize val="0"/>
              <c:extLst>
                <c:ext xmlns:c15="http://schemas.microsoft.com/office/drawing/2012/chart" uri="{CE6537A1-D6FC-4f65-9D91-7224C49458BB}">
                  <c15:layout/>
                </c:ext>
              </c:extLst>
            </c:dLbl>
            <c:dLbl>
              <c:idx val="2"/>
              <c:layout/>
              <c:showLegendKey val="0"/>
              <c:showVal val="1"/>
              <c:showCatName val="0"/>
              <c:showSerName val="0"/>
              <c:showPercent val="0"/>
              <c:showBubbleSize val="0"/>
              <c:extLst>
                <c:ext xmlns:c15="http://schemas.microsoft.com/office/drawing/2012/chart" uri="{CE6537A1-D6FC-4f65-9D91-7224C49458BB}">
                  <c15:layout/>
                </c:ext>
              </c:extLst>
            </c:dLbl>
            <c:numFmt formatCode="General" sourceLinked="0"/>
            <c:spPr>
              <a:noFill/>
              <a:ln>
                <a:noFill/>
              </a:ln>
              <a:effectLst/>
            </c:spPr>
            <c:txPr>
              <a:bodyPr/>
              <a:lstStyle/>
              <a:p>
                <a:pPr>
                  <a:defRPr sz="2800">
                    <a:effectLst>
                      <a:outerShdw blurRad="38100" dist="38100" dir="2700000" algn="tl">
                        <a:srgbClr val="000000">
                          <a:alpha val="43137"/>
                        </a:srgbClr>
                      </a:outerShdw>
                    </a:effectLst>
                  </a:defRPr>
                </a:pPr>
                <a:endParaRPr lang="de-DE"/>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Silvan Hau</c:v>
                </c:pt>
                <c:pt idx="1">
                  <c:v>Felix Bednorz</c:v>
                </c:pt>
                <c:pt idx="2">
                  <c:v>Christian Ziehe</c:v>
                </c:pt>
              </c:strCache>
            </c:strRef>
          </c:cat>
          <c:val>
            <c:numRef>
              <c:f>Sheet1!$B$2:$B$4</c:f>
              <c:numCache>
                <c:formatCode>General</c:formatCode>
                <c:ptCount val="3"/>
                <c:pt idx="0">
                  <c:v>120</c:v>
                </c:pt>
                <c:pt idx="1">
                  <c:v>70</c:v>
                </c:pt>
                <c:pt idx="2">
                  <c:v>65</c:v>
                </c:pt>
              </c:numCache>
            </c:numRef>
          </c:val>
        </c:ser>
        <c:dLbls>
          <c:showLegendKey val="0"/>
          <c:showVal val="0"/>
          <c:showCatName val="0"/>
          <c:showSerName val="0"/>
          <c:showPercent val="0"/>
          <c:showBubbleSize val="0"/>
          <c:showLeaderLines val="1"/>
        </c:dLbls>
      </c:pie3DChart>
    </c:plotArea>
    <c:legend>
      <c:legendPos val="r"/>
      <c:layout>
        <c:manualLayout>
          <c:xMode val="edge"/>
          <c:yMode val="edge"/>
          <c:x val="0.71349145773956291"/>
          <c:y val="0.33069235618712822"/>
          <c:w val="0.2865084990556605"/>
          <c:h val="0.42146170730846988"/>
        </c:manualLayout>
      </c:layout>
      <c:overlay val="0"/>
      <c:txPr>
        <a:bodyPr/>
        <a:lstStyle/>
        <a:p>
          <a:pPr>
            <a:lnSpc>
              <a:spcPct val="100000"/>
            </a:lnSpc>
            <a:defRPr sz="2640" kern="100" baseline="0">
              <a:effectLst>
                <a:outerShdw blurRad="38100" dist="38100" dir="2700000" algn="tl">
                  <a:srgbClr val="000000">
                    <a:alpha val="43137"/>
                  </a:srgbClr>
                </a:outerShdw>
              </a:effectLst>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566858-6533-47C5-A008-48B7E0B61016}" type="datetimeFigureOut">
              <a:rPr lang="en-US" smtClean="0"/>
              <a:t>10/2/2015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55B13B-AB11-4E77-BAA8-F3086792A40E}" type="slidenum">
              <a:rPr lang="en-US" smtClean="0"/>
              <a:t>‹Nr.›</a:t>
            </a:fld>
            <a:endParaRPr lang="en-US"/>
          </a:p>
        </p:txBody>
      </p:sp>
    </p:spTree>
    <p:extLst>
      <p:ext uri="{BB962C8B-B14F-4D97-AF65-F5344CB8AC3E}">
        <p14:creationId xmlns:p14="http://schemas.microsoft.com/office/powerpoint/2010/main" val="3347567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algn="l" defTabSz="914400">
              <a:buNone/>
            </a:pPr>
            <a:r>
              <a:rPr lang="en-US" sz="5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5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500" b="0" i="0">
                <a:solidFill>
                  <a:srgbClr val="000000"/>
                </a:solidFill>
                <a:latin typeface="Calibri"/>
                <a:ea typeface="+mn-ea"/>
                <a:cs typeface="+mn-cs"/>
              </a:rPr>
            </a:br>
            <a:r>
              <a:rPr lang="en-US" sz="5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sz="500" dirty="0" smtClean="0"/>
          </a:p>
        </p:txBody>
      </p:sp>
      <p:sp>
        <p:nvSpPr>
          <p:cNvPr id="7" name="Slide Number Placeholder 6"/>
          <p:cNvSpPr>
            <a:spLocks noGrp="1"/>
          </p:cNvSpPr>
          <p:nvPr>
            <p:ph type="sldNum" sz="quarter" idx="13"/>
          </p:nvPr>
        </p:nvSpPr>
        <p:spPr>
          <a:xfrm>
            <a:off x="6172199" y="8685213"/>
            <a:ext cx="684213" cy="457200"/>
          </a:xfrm>
        </p:spPr>
        <p:txBody>
          <a:bodyPr/>
          <a:lstStyle/>
          <a:p>
            <a:pPr algn="r" defTabSz="914400">
              <a:buNone/>
            </a:pPr>
            <a:fld id="{EC87E0CF-87F6-4B58-B8B8-DCAB2DAAF3CA}" type="slidenum">
              <a:rPr lang="en-US" sz="1200" b="0" i="0">
                <a:latin typeface="Calibri"/>
                <a:ea typeface="+mn-ea"/>
                <a:cs typeface="+mn-cs"/>
              </a:rPr>
              <a:t>1</a:t>
            </a:fld>
            <a:endParaRPr lang="en-US" sz="1200" b="0" i="0">
              <a:latin typeface="Calibri"/>
              <a:ea typeface="+mn-ea"/>
              <a:cs typeface="+mn-cs"/>
            </a:endParaRPr>
          </a:p>
        </p:txBody>
      </p:sp>
    </p:spTree>
    <p:extLst>
      <p:ext uri="{BB962C8B-B14F-4D97-AF65-F5344CB8AC3E}">
        <p14:creationId xmlns:p14="http://schemas.microsoft.com/office/powerpoint/2010/main" val="2918212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14</a:t>
            </a:fld>
            <a:endParaRPr lang="en-US" sz="1200" b="0" i="0">
              <a:latin typeface="Calibri"/>
              <a:ea typeface="+mn-ea"/>
              <a:cs typeface="+mn-cs"/>
            </a:endParaRPr>
          </a:p>
        </p:txBody>
      </p:sp>
    </p:spTree>
    <p:extLst>
      <p:ext uri="{BB962C8B-B14F-4D97-AF65-F5344CB8AC3E}">
        <p14:creationId xmlns:p14="http://schemas.microsoft.com/office/powerpoint/2010/main" val="393804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15</a:t>
            </a:fld>
            <a:endParaRPr lang="en-US" sz="1200" b="0" i="0">
              <a:latin typeface="Calibri"/>
              <a:ea typeface="+mn-ea"/>
              <a:cs typeface="+mn-cs"/>
            </a:endParaRPr>
          </a:p>
        </p:txBody>
      </p:sp>
    </p:spTree>
    <p:extLst>
      <p:ext uri="{BB962C8B-B14F-4D97-AF65-F5344CB8AC3E}">
        <p14:creationId xmlns:p14="http://schemas.microsoft.com/office/powerpoint/2010/main" val="2508745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18</a:t>
            </a:fld>
            <a:endParaRPr lang="en-US" sz="1200" b="0" i="0">
              <a:latin typeface="Calibri"/>
              <a:ea typeface="+mn-ea"/>
              <a:cs typeface="+mn-cs"/>
            </a:endParaRPr>
          </a:p>
        </p:txBody>
      </p:sp>
    </p:spTree>
    <p:extLst>
      <p:ext uri="{BB962C8B-B14F-4D97-AF65-F5344CB8AC3E}">
        <p14:creationId xmlns:p14="http://schemas.microsoft.com/office/powerpoint/2010/main" val="1091025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19</a:t>
            </a:fld>
            <a:endParaRPr lang="en-US" sz="1200" b="0" i="0">
              <a:latin typeface="Calibri"/>
              <a:ea typeface="+mn-ea"/>
              <a:cs typeface="+mn-cs"/>
            </a:endParaRPr>
          </a:p>
        </p:txBody>
      </p:sp>
    </p:spTree>
    <p:extLst>
      <p:ext uri="{BB962C8B-B14F-4D97-AF65-F5344CB8AC3E}">
        <p14:creationId xmlns:p14="http://schemas.microsoft.com/office/powerpoint/2010/main" val="2282084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9:23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20</a:t>
            </a:fld>
            <a:endParaRPr lang="en-US" sz="1200" b="0" i="0">
              <a:latin typeface="Calibri"/>
              <a:ea typeface="+mn-ea"/>
              <a:cs typeface="+mn-cs"/>
            </a:endParaRPr>
          </a:p>
        </p:txBody>
      </p:sp>
    </p:spTree>
    <p:extLst>
      <p:ext uri="{BB962C8B-B14F-4D97-AF65-F5344CB8AC3E}">
        <p14:creationId xmlns:p14="http://schemas.microsoft.com/office/powerpoint/2010/main" val="545532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21</a:t>
            </a:fld>
            <a:endParaRPr lang="en-US" sz="1200" b="0" i="0">
              <a:latin typeface="Calibri"/>
              <a:ea typeface="+mn-ea"/>
              <a:cs typeface="+mn-cs"/>
            </a:endParaRPr>
          </a:p>
        </p:txBody>
      </p:sp>
    </p:spTree>
    <p:extLst>
      <p:ext uri="{BB962C8B-B14F-4D97-AF65-F5344CB8AC3E}">
        <p14:creationId xmlns:p14="http://schemas.microsoft.com/office/powerpoint/2010/main" val="1171544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22</a:t>
            </a:fld>
            <a:endParaRPr lang="en-US" sz="1200" b="0" i="0">
              <a:latin typeface="Calibri"/>
              <a:ea typeface="+mn-ea"/>
              <a:cs typeface="+mn-cs"/>
            </a:endParaRPr>
          </a:p>
        </p:txBody>
      </p:sp>
    </p:spTree>
    <p:extLst>
      <p:ext uri="{BB962C8B-B14F-4D97-AF65-F5344CB8AC3E}">
        <p14:creationId xmlns:p14="http://schemas.microsoft.com/office/powerpoint/2010/main" val="4001969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23</a:t>
            </a:fld>
            <a:endParaRPr lang="en-US" sz="1200" b="0" i="0">
              <a:latin typeface="Calibri"/>
              <a:ea typeface="+mn-ea"/>
              <a:cs typeface="+mn-cs"/>
            </a:endParaRPr>
          </a:p>
        </p:txBody>
      </p:sp>
    </p:spTree>
    <p:extLst>
      <p:ext uri="{BB962C8B-B14F-4D97-AF65-F5344CB8AC3E}">
        <p14:creationId xmlns:p14="http://schemas.microsoft.com/office/powerpoint/2010/main" val="1422696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24</a:t>
            </a:fld>
            <a:endParaRPr lang="en-US" sz="1200" b="0" i="0">
              <a:latin typeface="Calibri"/>
              <a:ea typeface="+mn-ea"/>
              <a:cs typeface="+mn-cs"/>
            </a:endParaRPr>
          </a:p>
        </p:txBody>
      </p:sp>
    </p:spTree>
    <p:extLst>
      <p:ext uri="{BB962C8B-B14F-4D97-AF65-F5344CB8AC3E}">
        <p14:creationId xmlns:p14="http://schemas.microsoft.com/office/powerpoint/2010/main" val="1006790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25</a:t>
            </a:fld>
            <a:endParaRPr lang="en-US" sz="1200" b="0" i="0">
              <a:latin typeface="Calibri"/>
              <a:ea typeface="+mn-ea"/>
              <a:cs typeface="+mn-cs"/>
            </a:endParaRPr>
          </a:p>
        </p:txBody>
      </p:sp>
    </p:spTree>
    <p:extLst>
      <p:ext uri="{BB962C8B-B14F-4D97-AF65-F5344CB8AC3E}">
        <p14:creationId xmlns:p14="http://schemas.microsoft.com/office/powerpoint/2010/main" val="168195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3</a:t>
            </a:fld>
            <a:endParaRPr lang="en-US" sz="1200" b="0" i="0">
              <a:latin typeface="Calibri"/>
              <a:ea typeface="+mn-ea"/>
              <a:cs typeface="+mn-cs"/>
            </a:endParaRPr>
          </a:p>
        </p:txBody>
      </p:sp>
    </p:spTree>
    <p:extLst>
      <p:ext uri="{BB962C8B-B14F-4D97-AF65-F5344CB8AC3E}">
        <p14:creationId xmlns:p14="http://schemas.microsoft.com/office/powerpoint/2010/main" val="1816416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26</a:t>
            </a:fld>
            <a:endParaRPr lang="en-US" sz="1200" b="0" i="0">
              <a:latin typeface="Calibri"/>
              <a:ea typeface="+mn-ea"/>
              <a:cs typeface="+mn-cs"/>
            </a:endParaRPr>
          </a:p>
        </p:txBody>
      </p:sp>
    </p:spTree>
    <p:extLst>
      <p:ext uri="{BB962C8B-B14F-4D97-AF65-F5344CB8AC3E}">
        <p14:creationId xmlns:p14="http://schemas.microsoft.com/office/powerpoint/2010/main" val="17237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28</a:t>
            </a:fld>
            <a:endParaRPr lang="en-US" sz="1200" b="0" i="0">
              <a:latin typeface="Calibri"/>
              <a:ea typeface="+mn-ea"/>
              <a:cs typeface="+mn-cs"/>
            </a:endParaRPr>
          </a:p>
        </p:txBody>
      </p:sp>
    </p:spTree>
    <p:extLst>
      <p:ext uri="{BB962C8B-B14F-4D97-AF65-F5344CB8AC3E}">
        <p14:creationId xmlns:p14="http://schemas.microsoft.com/office/powerpoint/2010/main" val="1901608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37</a:t>
            </a:fld>
            <a:endParaRPr lang="en-US" sz="1200" b="0" i="0">
              <a:latin typeface="Calibri"/>
              <a:ea typeface="+mn-ea"/>
              <a:cs typeface="+mn-cs"/>
            </a:endParaRPr>
          </a:p>
        </p:txBody>
      </p:sp>
    </p:spTree>
    <p:extLst>
      <p:ext uri="{BB962C8B-B14F-4D97-AF65-F5344CB8AC3E}">
        <p14:creationId xmlns:p14="http://schemas.microsoft.com/office/powerpoint/2010/main" val="161350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6</a:t>
            </a:fld>
            <a:endParaRPr lang="en-US" sz="1200" b="0" i="0">
              <a:latin typeface="Calibri"/>
              <a:ea typeface="+mn-ea"/>
              <a:cs typeface="+mn-cs"/>
            </a:endParaRPr>
          </a:p>
        </p:txBody>
      </p:sp>
    </p:spTree>
    <p:extLst>
      <p:ext uri="{BB962C8B-B14F-4D97-AF65-F5344CB8AC3E}">
        <p14:creationId xmlns:p14="http://schemas.microsoft.com/office/powerpoint/2010/main" val="270460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7</a:t>
            </a:fld>
            <a:endParaRPr lang="en-US" sz="1200" b="0" i="0">
              <a:latin typeface="Calibri"/>
              <a:ea typeface="+mn-ea"/>
              <a:cs typeface="+mn-cs"/>
            </a:endParaRPr>
          </a:p>
        </p:txBody>
      </p:sp>
    </p:spTree>
    <p:extLst>
      <p:ext uri="{BB962C8B-B14F-4D97-AF65-F5344CB8AC3E}">
        <p14:creationId xmlns:p14="http://schemas.microsoft.com/office/powerpoint/2010/main" val="211145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8</a:t>
            </a:fld>
            <a:endParaRPr lang="en-US" sz="1200" b="0" i="0">
              <a:latin typeface="Calibri"/>
              <a:ea typeface="+mn-ea"/>
              <a:cs typeface="+mn-cs"/>
            </a:endParaRPr>
          </a:p>
        </p:txBody>
      </p:sp>
    </p:spTree>
    <p:extLst>
      <p:ext uri="{BB962C8B-B14F-4D97-AF65-F5344CB8AC3E}">
        <p14:creationId xmlns:p14="http://schemas.microsoft.com/office/powerpoint/2010/main" val="209311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9</a:t>
            </a:fld>
            <a:endParaRPr lang="en-US" sz="1200" b="0" i="0">
              <a:latin typeface="Calibri"/>
              <a:ea typeface="+mn-ea"/>
              <a:cs typeface="+mn-cs"/>
            </a:endParaRPr>
          </a:p>
        </p:txBody>
      </p:sp>
    </p:spTree>
    <p:extLst>
      <p:ext uri="{BB962C8B-B14F-4D97-AF65-F5344CB8AC3E}">
        <p14:creationId xmlns:p14="http://schemas.microsoft.com/office/powerpoint/2010/main" val="3582627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11</a:t>
            </a:fld>
            <a:endParaRPr lang="en-US" sz="1200" b="0" i="0">
              <a:latin typeface="Calibri"/>
              <a:ea typeface="+mn-ea"/>
              <a:cs typeface="+mn-cs"/>
            </a:endParaRPr>
          </a:p>
        </p:txBody>
      </p:sp>
    </p:spTree>
    <p:extLst>
      <p:ext uri="{BB962C8B-B14F-4D97-AF65-F5344CB8AC3E}">
        <p14:creationId xmlns:p14="http://schemas.microsoft.com/office/powerpoint/2010/main" val="2968758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12</a:t>
            </a:fld>
            <a:endParaRPr lang="en-US" sz="1200" b="0" i="0">
              <a:latin typeface="Calibri"/>
              <a:ea typeface="+mn-ea"/>
              <a:cs typeface="+mn-cs"/>
            </a:endParaRPr>
          </a:p>
        </p:txBody>
      </p:sp>
    </p:spTree>
    <p:extLst>
      <p:ext uri="{BB962C8B-B14F-4D97-AF65-F5344CB8AC3E}">
        <p14:creationId xmlns:p14="http://schemas.microsoft.com/office/powerpoint/2010/main" val="3038604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9:07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13</a:t>
            </a:fld>
            <a:endParaRPr lang="en-US" sz="1200" b="0" i="0">
              <a:latin typeface="Calibri"/>
              <a:ea typeface="+mn-ea"/>
              <a:cs typeface="+mn-cs"/>
            </a:endParaRPr>
          </a:p>
        </p:txBody>
      </p:sp>
    </p:spTree>
    <p:extLst>
      <p:ext uri="{BB962C8B-B14F-4D97-AF65-F5344CB8AC3E}">
        <p14:creationId xmlns:p14="http://schemas.microsoft.com/office/powerpoint/2010/main" val="370038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730250" y="1905000"/>
            <a:ext cx="7681913" cy="1523495"/>
          </a:xfrm>
        </p:spPr>
        <p:txBody>
          <a:bodyPr>
            <a:noAutofit/>
          </a:bodyPr>
          <a:lstStyle>
            <a:lvl1pPr>
              <a:lnSpc>
                <a:spcPct val="90000"/>
              </a:lnSpc>
              <a:defRPr sz="5400"/>
            </a:lvl1pPr>
          </a:lstStyle>
          <a:p>
            <a:r>
              <a:rPr lang="de-DE" noProof="0" smtClean="0"/>
              <a:t>Titelmasterformat durch Klicken bearbeiten</a:t>
            </a:r>
            <a:endParaRPr lang="de-DE" noProof="0"/>
          </a:p>
        </p:txBody>
      </p:sp>
      <p:sp>
        <p:nvSpPr>
          <p:cNvPr id="3" name="Untertitel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noProof="0" smtClean="0"/>
              <a:t>Formatvorlage des Untertitelmasters durch Klicken bearbeiten</a:t>
            </a:r>
            <a:endParaRPr lang="de-DE" noProof="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el und Inhalt">
    <p:bg bwMode="black">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white"/>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el und Inhalt">
    <p:bg bwMode="black">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white"/>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de-DE" noProof="0" smtClean="0"/>
              <a:t>Textmasterformat bearbeiten</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usw. &quot;Spezialfolien&quot;">
    <p:spTree>
      <p:nvGrpSpPr>
        <p:cNvPr id="1" name=""/>
        <p:cNvGrpSpPr/>
        <p:nvPr/>
      </p:nvGrpSpPr>
      <p:grpSpPr>
        <a:xfrm>
          <a:off x="0" y="0"/>
          <a:ext cx="0" cy="0"/>
          <a:chOff x="0" y="0"/>
          <a:chExt cx="0" cy="0"/>
        </a:xfrm>
      </p:grpSpPr>
      <p:sp>
        <p:nvSpPr>
          <p:cNvPr id="2" name="Titel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de-DE" noProof="0" smtClean="0"/>
              <a:t>Titelmasterformat durch Klicken bearbeiten</a:t>
            </a:r>
            <a:endParaRPr lang="de-DE" noProof="0"/>
          </a:p>
        </p:txBody>
      </p:sp>
      <p:sp>
        <p:nvSpPr>
          <p:cNvPr id="3" name="Untertitel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noProof="0" smtClean="0"/>
              <a:t>Formatvorlage des Untertitelmasters durch Klicken bearbeiten</a:t>
            </a:r>
            <a:endParaRPr lang="de-DE" noProof="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de-DE" noProof="0" smtClean="0"/>
              <a:t>Klicken, um …</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ür Folien mit Softwarecode verwend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a:xfrm>
            <a:off x="722313" y="1905000"/>
            <a:ext cx="8040688" cy="25146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usw. &quot;Spezialfolien&quot;">
    <p:spTree>
      <p:nvGrpSpPr>
        <p:cNvPr id="1" name=""/>
        <p:cNvGrpSpPr/>
        <p:nvPr/>
      </p:nvGrpSpPr>
      <p:grpSpPr>
        <a:xfrm>
          <a:off x="0" y="0"/>
          <a:ext cx="0" cy="0"/>
          <a:chOff x="0" y="0"/>
          <a:chExt cx="0" cy="0"/>
        </a:xfrm>
      </p:grpSpPr>
      <p:sp>
        <p:nvSpPr>
          <p:cNvPr id="2" name="Titel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de-DE" noProof="0" smtClean="0"/>
              <a:t>Titelmasterformat durch Klicken bearbeiten</a:t>
            </a:r>
            <a:endParaRPr lang="de-DE" noProof="0"/>
          </a:p>
        </p:txBody>
      </p:sp>
      <p:sp>
        <p:nvSpPr>
          <p:cNvPr id="3" name="Untertitel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noProof="0" smtClean="0"/>
              <a:t>Formatvorlage des Untertitelmasters durch Klicken bearbeiten</a:t>
            </a:r>
            <a:endParaRPr lang="de-DE" noProof="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de-DE" noProof="0" smtClean="0"/>
              <a:t>Klicken, um …</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noProof="0" smtClean="0"/>
              <a:t>Titelmasterformat durch Klicken bearbeiten</a:t>
            </a:r>
            <a:endParaRPr lang="de-DE" noProof="0"/>
          </a:p>
        </p:txBody>
      </p:sp>
      <p:sp>
        <p:nvSpPr>
          <p:cNvPr id="3" name="Textplatzhalt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de-DE" noProof="0" smtClean="0"/>
              <a:t>Textmasterformat bearbeiten</a:t>
            </a:r>
          </a:p>
        </p:txBody>
      </p:sp>
      <p:sp>
        <p:nvSpPr>
          <p:cNvPr id="4" name="Content Placeholder 3"/>
          <p:cNvSpPr>
            <a:spLocks noGrp="1"/>
          </p:cNvSpPr>
          <p:nvPr>
            <p:ph sz="half" idx="2"/>
          </p:nvPr>
        </p:nvSpPr>
        <p:spPr>
          <a:xfrm>
            <a:off x="380999" y="2174874"/>
            <a:ext cx="4114800" cy="1863725"/>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de-DE" noProof="0" smtClean="0"/>
              <a:t>Textmasterformat bearbeiten</a:t>
            </a:r>
          </a:p>
        </p:txBody>
      </p:sp>
      <p:sp>
        <p:nvSpPr>
          <p:cNvPr id="6" name="Content Placeholder 5"/>
          <p:cNvSpPr>
            <a:spLocks noGrp="1"/>
          </p:cNvSpPr>
          <p:nvPr>
            <p:ph sz="quarter" idx="4"/>
          </p:nvPr>
        </p:nvSpPr>
        <p:spPr>
          <a:xfrm>
            <a:off x="4645026" y="2174874"/>
            <a:ext cx="4117974" cy="1863725"/>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INFÜHRUNG  Druckausgabe in GRAUSTUFEN">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1329595"/>
          </a:xfrm>
          <a:prstGeom prst="rect">
            <a:avLst/>
          </a:prstGeom>
        </p:spPr>
        <p:txBody>
          <a:bodyPr vert="horz" wrap="square" lIns="0" tIns="0" rIns="0" bIns="0" rtlCol="0" anchor="t">
            <a:spAutoFit/>
          </a:bodyPr>
          <a:lstStyle/>
          <a:p>
            <a:r>
              <a:rPr lang="de-DE" noProof="0" smtClean="0"/>
              <a:t>Titelmasterformat durch Klicken bearbeiten</a:t>
            </a:r>
            <a:endParaRPr lang="de-DE" noProof="0"/>
          </a:p>
        </p:txBody>
      </p:sp>
      <p:sp>
        <p:nvSpPr>
          <p:cNvPr id="3" name="Textplatzhalt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eißes Rechteck.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1329595"/>
          </a:xfrm>
          <a:prstGeom prst="rect">
            <a:avLst/>
          </a:prstGeom>
        </p:spPr>
        <p:txBody>
          <a:bodyPr vert="horz" wrap="square" lIns="0" tIns="0" rIns="0" bIns="0" rtlCol="0" anchor="t">
            <a:spAutoFit/>
          </a:bodyPr>
          <a:lstStyle/>
          <a:p>
            <a:r>
              <a:rPr lang="de-DE" noProof="0" smtClean="0"/>
              <a:t>Titelmasterformat durch Klicken bearbeiten</a:t>
            </a:r>
            <a:endParaRPr lang="de-DE" noProof="0"/>
          </a:p>
        </p:txBody>
      </p:sp>
      <p:sp>
        <p:nvSpPr>
          <p:cNvPr id="3" name="Textplatzhalter 2"/>
          <p:cNvSpPr>
            <a:spLocks noGrp="1"/>
          </p:cNvSpPr>
          <p:nvPr>
            <p:ph type="body" idx="1"/>
          </p:nvPr>
        </p:nvSpPr>
        <p:spPr>
          <a:xfrm>
            <a:off x="722312" y="1905000"/>
            <a:ext cx="8040688" cy="2514600"/>
          </a:xfrm>
          <a:prstGeom prst="rect">
            <a:avLst/>
          </a:prstGeom>
        </p:spPr>
        <p:txBody>
          <a:bodyPr vert="horz" wrap="square" lIns="0" tIns="0" rIns="0" bIns="0" rtlCol="0">
            <a:spAutoFit/>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stretch>
            <a:fillRect/>
          </a:stretch>
        </p:blipFill>
        <p:spPr>
          <a:xfrm>
            <a:off x="0" y="1"/>
            <a:ext cx="9136470" cy="6858000"/>
          </a:xfrm>
          <a:prstGeom prst="rect">
            <a:avLst/>
          </a:prstGeom>
        </p:spPr>
      </p:pic>
      <p:sp>
        <p:nvSpPr>
          <p:cNvPr id="2" name="Titel 1"/>
          <p:cNvSpPr>
            <a:spLocks noGrp="1"/>
          </p:cNvSpPr>
          <p:nvPr>
            <p:ph type="ctrTitle"/>
          </p:nvPr>
        </p:nvSpPr>
        <p:spPr>
          <a:xfrm>
            <a:off x="827584" y="1484784"/>
            <a:ext cx="7681913" cy="1523495"/>
          </a:xfrm>
        </p:spPr>
        <p:txBody>
          <a:bodyPr/>
          <a:lstStyle/>
          <a:p>
            <a:pPr algn="ctr" defTabSz="914400">
              <a:lnSpc>
                <a:spcPct val="90000"/>
              </a:lnSpc>
              <a:spcBef>
                <a:spcPts val="0"/>
              </a:spcBef>
              <a:buNone/>
            </a:pPr>
            <a:r>
              <a:rPr lang="de-DE" sz="5400" b="0" i="0" u="sng" spc="-150" dirty="0" err="1" smtClean="0">
                <a:effectLst>
                  <a:outerShdw blurRad="50800" dist="38100" dir="2700000" algn="tl">
                    <a:prstClr val="black">
                      <a:alpha val="40000"/>
                    </a:prstClr>
                  </a:outerShdw>
                </a:effectLst>
                <a:latin typeface="Calibri"/>
                <a:cs typeface="Arial"/>
              </a:rPr>
              <a:t>How</a:t>
            </a:r>
            <a:r>
              <a:rPr lang="de-DE" sz="5400" b="0" i="0" u="sng" spc="-150" dirty="0" smtClean="0">
                <a:effectLst>
                  <a:outerShdw blurRad="50800" dist="38100" dir="2700000" algn="tl">
                    <a:prstClr val="black">
                      <a:alpha val="40000"/>
                    </a:prstClr>
                  </a:outerShdw>
                </a:effectLst>
                <a:latin typeface="Calibri"/>
                <a:cs typeface="Arial"/>
              </a:rPr>
              <a:t> </a:t>
            </a:r>
            <a:r>
              <a:rPr lang="de-DE" sz="5400" b="0" i="0" u="sng" spc="-150" dirty="0" err="1" smtClean="0">
                <a:effectLst>
                  <a:outerShdw blurRad="50800" dist="38100" dir="2700000" algn="tl">
                    <a:prstClr val="black">
                      <a:alpha val="40000"/>
                    </a:prstClr>
                  </a:outerShdw>
                </a:effectLst>
                <a:latin typeface="Calibri"/>
                <a:cs typeface="Arial"/>
              </a:rPr>
              <a:t>to</a:t>
            </a:r>
            <a:r>
              <a:rPr lang="de-DE" sz="5400" b="0" i="0" u="sng" spc="-150" dirty="0" smtClean="0">
                <a:effectLst>
                  <a:outerShdw blurRad="50800" dist="38100" dir="2700000" algn="tl">
                    <a:prstClr val="black">
                      <a:alpha val="40000"/>
                    </a:prstClr>
                  </a:outerShdw>
                </a:effectLst>
                <a:latin typeface="Calibri"/>
                <a:cs typeface="Arial"/>
              </a:rPr>
              <a:t> </a:t>
            </a:r>
            <a:r>
              <a:rPr lang="de-DE" sz="5400" b="0" i="0" u="sng" spc="-150" dirty="0" err="1" smtClean="0">
                <a:effectLst>
                  <a:outerShdw blurRad="50800" dist="38100" dir="2700000" algn="tl">
                    <a:prstClr val="black">
                      <a:alpha val="40000"/>
                    </a:prstClr>
                  </a:outerShdw>
                </a:effectLst>
                <a:latin typeface="Calibri"/>
                <a:cs typeface="Arial"/>
              </a:rPr>
              <a:t>build</a:t>
            </a:r>
            <a:r>
              <a:rPr lang="de-DE" sz="5400" b="0" i="0" u="sng" spc="-150" dirty="0" smtClean="0">
                <a:effectLst>
                  <a:outerShdw blurRad="50800" dist="38100" dir="2700000" algn="tl">
                    <a:prstClr val="black">
                      <a:alpha val="40000"/>
                    </a:prstClr>
                  </a:outerShdw>
                </a:effectLst>
                <a:latin typeface="Calibri"/>
                <a:cs typeface="Arial"/>
              </a:rPr>
              <a:t> a </a:t>
            </a:r>
            <a:r>
              <a:rPr lang="de-DE" sz="5400" b="0" i="0" u="sng" spc="-150" dirty="0" err="1" smtClean="0">
                <a:effectLst>
                  <a:outerShdw blurRad="50800" dist="38100" dir="2700000" algn="tl">
                    <a:prstClr val="black">
                      <a:alpha val="40000"/>
                    </a:prstClr>
                  </a:outerShdw>
                </a:effectLst>
                <a:latin typeface="Calibri"/>
                <a:cs typeface="Arial"/>
              </a:rPr>
              <a:t>game</a:t>
            </a:r>
            <a:r>
              <a:rPr lang="de-DE" sz="5400" b="0" i="0" u="sng" spc="-150" dirty="0" smtClean="0">
                <a:effectLst>
                  <a:outerShdw blurRad="50800" dist="38100" dir="2700000" algn="tl">
                    <a:prstClr val="black">
                      <a:alpha val="40000"/>
                    </a:prstClr>
                  </a:outerShdw>
                </a:effectLst>
                <a:latin typeface="Calibri"/>
                <a:cs typeface="Arial"/>
              </a:rPr>
              <a:t> in</a:t>
            </a:r>
            <a:br>
              <a:rPr lang="de-DE" sz="5400" b="0" i="0" u="sng" spc="-150" dirty="0" smtClean="0">
                <a:effectLst>
                  <a:outerShdw blurRad="50800" dist="38100" dir="2700000" algn="tl">
                    <a:prstClr val="black">
                      <a:alpha val="40000"/>
                    </a:prstClr>
                  </a:outerShdw>
                </a:effectLst>
                <a:latin typeface="Calibri"/>
                <a:cs typeface="Arial"/>
              </a:rPr>
            </a:br>
            <a:r>
              <a:rPr lang="de-DE" u="sng" dirty="0" smtClean="0">
                <a:effectLst>
                  <a:outerShdw blurRad="50800" dist="38100" dir="2700000" algn="tl">
                    <a:prstClr val="black">
                      <a:alpha val="40000"/>
                    </a:prstClr>
                  </a:outerShdw>
                </a:effectLst>
                <a:latin typeface="Calibri"/>
                <a:cs typeface="Arial"/>
              </a:rPr>
              <a:t>Unreal Engine 4</a:t>
            </a:r>
            <a:br>
              <a:rPr lang="de-DE" u="sng" dirty="0" smtClean="0">
                <a:effectLst>
                  <a:outerShdw blurRad="50800" dist="38100" dir="2700000" algn="tl">
                    <a:prstClr val="black">
                      <a:alpha val="40000"/>
                    </a:prstClr>
                  </a:outerShdw>
                </a:effectLst>
                <a:latin typeface="Calibri"/>
                <a:cs typeface="Arial"/>
              </a:rPr>
            </a:br>
            <a:r>
              <a:rPr lang="de-DE" u="sng" dirty="0">
                <a:effectLst>
                  <a:outerShdw blurRad="50800" dist="38100" dir="2700000" algn="tl">
                    <a:prstClr val="black">
                      <a:alpha val="40000"/>
                    </a:prstClr>
                  </a:outerShdw>
                </a:effectLst>
                <a:latin typeface="Calibri"/>
                <a:cs typeface="Arial"/>
              </a:rPr>
              <a:t/>
            </a:r>
            <a:br>
              <a:rPr lang="de-DE" u="sng" dirty="0">
                <a:effectLst>
                  <a:outerShdw blurRad="50800" dist="38100" dir="2700000" algn="tl">
                    <a:prstClr val="black">
                      <a:alpha val="40000"/>
                    </a:prstClr>
                  </a:outerShdw>
                </a:effectLst>
                <a:latin typeface="Calibri"/>
                <a:cs typeface="Arial"/>
              </a:rPr>
            </a:br>
            <a:r>
              <a:rPr lang="de-DE" u="sng" dirty="0" smtClean="0">
                <a:effectLst>
                  <a:outerShdw blurRad="50800" dist="38100" dir="2700000" algn="tl">
                    <a:prstClr val="black">
                      <a:alpha val="40000"/>
                    </a:prstClr>
                  </a:outerShdw>
                </a:effectLst>
                <a:latin typeface="Calibri"/>
                <a:cs typeface="Arial"/>
              </a:rPr>
              <a:t/>
            </a:r>
            <a:br>
              <a:rPr lang="de-DE" u="sng" dirty="0" smtClean="0">
                <a:effectLst>
                  <a:outerShdw blurRad="50800" dist="38100" dir="2700000" algn="tl">
                    <a:prstClr val="black">
                      <a:alpha val="40000"/>
                    </a:prstClr>
                  </a:outerShdw>
                </a:effectLst>
                <a:latin typeface="Calibri"/>
                <a:cs typeface="Arial"/>
              </a:rPr>
            </a:br>
            <a:r>
              <a:rPr lang="de-DE" u="sng" dirty="0" smtClean="0">
                <a:effectLst>
                  <a:outerShdw blurRad="50800" dist="38100" dir="2700000" algn="tl">
                    <a:prstClr val="black">
                      <a:alpha val="40000"/>
                    </a:prstClr>
                  </a:outerShdw>
                </a:effectLst>
                <a:latin typeface="Calibri"/>
                <a:cs typeface="Arial"/>
              </a:rPr>
              <a:t/>
            </a:r>
            <a:br>
              <a:rPr lang="de-DE" u="sng" dirty="0" smtClean="0">
                <a:effectLst>
                  <a:outerShdw blurRad="50800" dist="38100" dir="2700000" algn="tl">
                    <a:prstClr val="black">
                      <a:alpha val="40000"/>
                    </a:prstClr>
                  </a:outerShdw>
                </a:effectLst>
                <a:latin typeface="Calibri"/>
                <a:cs typeface="Arial"/>
              </a:rPr>
            </a:br>
            <a:r>
              <a:rPr lang="de-DE" u="sng" dirty="0" smtClean="0">
                <a:effectLst>
                  <a:outerShdw blurRad="50800" dist="38100" dir="2700000" algn="tl">
                    <a:prstClr val="black">
                      <a:alpha val="40000"/>
                    </a:prstClr>
                  </a:outerShdw>
                </a:effectLst>
                <a:latin typeface="Calibri"/>
                <a:cs typeface="Arial"/>
              </a:rPr>
              <a:t/>
            </a:r>
            <a:br>
              <a:rPr lang="de-DE" u="sng" dirty="0" smtClean="0">
                <a:effectLst>
                  <a:outerShdw blurRad="50800" dist="38100" dir="2700000" algn="tl">
                    <a:prstClr val="black">
                      <a:alpha val="40000"/>
                    </a:prstClr>
                  </a:outerShdw>
                </a:effectLst>
                <a:latin typeface="Calibri"/>
                <a:cs typeface="Arial"/>
              </a:rPr>
            </a:br>
            <a:r>
              <a:rPr lang="de-DE" sz="4400" dirty="0" smtClean="0">
                <a:solidFill>
                  <a:schemeClr val="tx2"/>
                </a:solidFill>
                <a:effectLst>
                  <a:outerShdw blurRad="50800" dist="38100" dir="2700000" algn="tl">
                    <a:prstClr val="black">
                      <a:alpha val="40000"/>
                    </a:prstClr>
                  </a:outerShdw>
                </a:effectLst>
                <a:latin typeface="Calibri"/>
                <a:cs typeface="Arial"/>
              </a:rPr>
              <a:t>- Project </a:t>
            </a:r>
            <a:r>
              <a:rPr lang="de-DE" sz="4400" dirty="0" err="1" smtClean="0">
                <a:solidFill>
                  <a:schemeClr val="tx2"/>
                </a:solidFill>
                <a:effectLst>
                  <a:outerShdw blurRad="50800" dist="38100" dir="2700000" algn="tl">
                    <a:prstClr val="black">
                      <a:alpha val="40000"/>
                    </a:prstClr>
                  </a:outerShdw>
                </a:effectLst>
                <a:latin typeface="Calibri"/>
                <a:cs typeface="Arial"/>
              </a:rPr>
              <a:t>Narnia</a:t>
            </a:r>
            <a:r>
              <a:rPr lang="de-DE" sz="4400" dirty="0" smtClean="0">
                <a:solidFill>
                  <a:schemeClr val="tx2"/>
                </a:solidFill>
                <a:effectLst>
                  <a:outerShdw blurRad="50800" dist="38100" dir="2700000" algn="tl">
                    <a:prstClr val="black">
                      <a:alpha val="40000"/>
                    </a:prstClr>
                  </a:outerShdw>
                </a:effectLst>
                <a:latin typeface="Calibri"/>
                <a:cs typeface="Arial"/>
              </a:rPr>
              <a:t> -</a:t>
            </a:r>
            <a:endParaRPr lang="de-DE" sz="4400" b="0" i="0" spc="-150" dirty="0">
              <a:solidFill>
                <a:schemeClr val="tx2"/>
              </a:solidFill>
              <a:effectLst>
                <a:outerShdw blurRad="50800" dist="38100" dir="2700000" algn="tl">
                  <a:prstClr val="black">
                    <a:alpha val="40000"/>
                  </a:prstClr>
                </a:outerShdw>
              </a:effectLst>
              <a:latin typeface="Calibri"/>
              <a:cs typeface="Arial"/>
            </a:endParaRPr>
          </a:p>
        </p:txBody>
      </p:sp>
      <p:sp>
        <p:nvSpPr>
          <p:cNvPr id="3" name="Untertitel 2"/>
          <p:cNvSpPr>
            <a:spLocks noGrp="1"/>
          </p:cNvSpPr>
          <p:nvPr>
            <p:ph type="subTitle" idx="1"/>
          </p:nvPr>
        </p:nvSpPr>
        <p:spPr>
          <a:xfrm>
            <a:off x="730250" y="4344987"/>
            <a:ext cx="2761630" cy="1244253"/>
          </a:xfrm>
        </p:spPr>
        <p:txBody>
          <a:bodyPr>
            <a:normAutofit fontScale="85000" lnSpcReduction="20000"/>
          </a:bodyPr>
          <a:lstStyle/>
          <a:p>
            <a:pPr marL="0" indent="0" algn="l">
              <a:lnSpc>
                <a:spcPct val="120000"/>
              </a:lnSpc>
              <a:spcBef>
                <a:spcPts val="0"/>
              </a:spcBef>
              <a:buNone/>
            </a:pPr>
            <a:r>
              <a:rPr lang="de-DE" b="0" i="0" dirty="0" smtClean="0">
                <a:solidFill>
                  <a:srgbClr val="FFFFFF">
                    <a:tint val="75000"/>
                  </a:srgbClr>
                </a:solidFill>
              </a:rPr>
              <a:t>Silvan Hau</a:t>
            </a:r>
          </a:p>
          <a:p>
            <a:pPr marL="0" indent="0" algn="l">
              <a:lnSpc>
                <a:spcPct val="120000"/>
              </a:lnSpc>
              <a:spcBef>
                <a:spcPts val="0"/>
              </a:spcBef>
              <a:buNone/>
            </a:pPr>
            <a:r>
              <a:rPr lang="de-DE" b="0" i="0" dirty="0" smtClean="0">
                <a:solidFill>
                  <a:srgbClr val="FFFFFF">
                    <a:tint val="75000"/>
                  </a:srgbClr>
                </a:solidFill>
              </a:rPr>
              <a:t>Christian Ziehe</a:t>
            </a:r>
          </a:p>
          <a:p>
            <a:pPr marL="0" indent="0" algn="l">
              <a:lnSpc>
                <a:spcPct val="120000"/>
              </a:lnSpc>
              <a:spcBef>
                <a:spcPts val="0"/>
              </a:spcBef>
              <a:buNone/>
            </a:pPr>
            <a:r>
              <a:rPr lang="de-DE" dirty="0" smtClean="0">
                <a:solidFill>
                  <a:srgbClr val="FFFFFF">
                    <a:tint val="75000"/>
                  </a:srgbClr>
                </a:solidFill>
              </a:rPr>
              <a:t>Felix Bednorz</a:t>
            </a:r>
            <a:endParaRPr lang="de-DE" b="0" i="0" dirty="0">
              <a:solidFill>
                <a:srgbClr val="FFFFFF">
                  <a:tint val="75000"/>
                </a:srgbClr>
              </a:solidFill>
            </a:endParaRPr>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248" y="4141052"/>
            <a:ext cx="1584176" cy="1584176"/>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y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42" y="1135760"/>
            <a:ext cx="9019436" cy="4885528"/>
          </a:xfrm>
          <a:prstGeom prst="rect">
            <a:avLst/>
          </a:prstGeom>
        </p:spPr>
      </p:pic>
      <p:sp>
        <p:nvSpPr>
          <p:cNvPr id="5" name="Textfeld 4"/>
          <p:cNvSpPr txBox="1"/>
          <p:nvPr/>
        </p:nvSpPr>
        <p:spPr>
          <a:xfrm>
            <a:off x="1744744" y="6021288"/>
            <a:ext cx="5688632" cy="369332"/>
          </a:xfrm>
          <a:prstGeom prst="rect">
            <a:avLst/>
          </a:prstGeom>
          <a:noFill/>
        </p:spPr>
        <p:txBody>
          <a:bodyPr wrap="square" rtlCol="0">
            <a:spAutoFit/>
          </a:bodyPr>
          <a:lstStyle/>
          <a:p>
            <a:pPr algn="ctr"/>
            <a:r>
              <a:rPr lang="de-DE" dirty="0" smtClean="0"/>
              <a:t>Video: die Player Klasse</a:t>
            </a:r>
            <a:endParaRPr lang="de-DE" dirty="0"/>
          </a:p>
        </p:txBody>
      </p:sp>
    </p:spTree>
    <p:extLst>
      <p:ext uri="{BB962C8B-B14F-4D97-AF65-F5344CB8AC3E}">
        <p14:creationId xmlns:p14="http://schemas.microsoft.com/office/powerpoint/2010/main" val="375086184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76672"/>
            <a:ext cx="8382000" cy="664797"/>
          </a:xfrm>
        </p:spPr>
        <p:txBody>
          <a:bodyPr/>
          <a:lstStyle/>
          <a:p>
            <a:pPr algn="ctr" defTabSz="914400">
              <a:lnSpc>
                <a:spcPct val="90000"/>
              </a:lnSpc>
              <a:spcBef>
                <a:spcPts val="0"/>
              </a:spcBef>
              <a:buNone/>
            </a:pPr>
            <a:r>
              <a:rPr lang="de-DE" sz="4800" b="0" i="0" u="sng" spc="-150" dirty="0" smtClean="0">
                <a:effectLst>
                  <a:outerShdw blurRad="50800" dist="38100" dir="2700000" algn="tl">
                    <a:prstClr val="black">
                      <a:alpha val="40000"/>
                    </a:prstClr>
                  </a:outerShdw>
                </a:effectLst>
                <a:latin typeface="Calibri"/>
                <a:ea typeface="+mn-ea"/>
                <a:cs typeface="Arial"/>
              </a:rPr>
              <a:t>The Player</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381000" y="1411552"/>
            <a:ext cx="8382000" cy="1853328"/>
          </a:xfrm>
        </p:spPr>
        <p:txBody>
          <a:bodyPr/>
          <a:lstStyle/>
          <a:p>
            <a:pPr marL="393192" indent="-393192" defTabSz="914400">
              <a:spcBef>
                <a:spcPts val="768"/>
              </a:spcBef>
              <a:buClr>
                <a:srgbClr val="FFFFFF"/>
              </a:buClr>
            </a:pPr>
            <a:r>
              <a:rPr lang="de-DE" dirty="0" smtClean="0">
                <a:solidFill>
                  <a:srgbClr val="FFFFFF"/>
                </a:solidFill>
              </a:rPr>
              <a:t>Animationen gebunden an ein „Skeleton“</a:t>
            </a:r>
          </a:p>
          <a:p>
            <a:pPr marL="393192" indent="-393192" defTabSz="914400">
              <a:spcBef>
                <a:spcPts val="768"/>
              </a:spcBef>
              <a:buClr>
                <a:srgbClr val="FFFFFF"/>
              </a:buClr>
            </a:pPr>
            <a:r>
              <a:rPr lang="de-DE" dirty="0" smtClean="0">
                <a:solidFill>
                  <a:srgbClr val="FFFFFF"/>
                </a:solidFill>
              </a:rPr>
              <a:t>Welche Animation abgespielt wird, bestimmt das Animation-</a:t>
            </a:r>
            <a:r>
              <a:rPr lang="de-DE" dirty="0" err="1" smtClean="0">
                <a:solidFill>
                  <a:srgbClr val="FFFFFF"/>
                </a:solidFill>
              </a:rPr>
              <a:t>Blueprint</a:t>
            </a:r>
            <a:r>
              <a:rPr lang="de-DE" dirty="0" smtClean="0">
                <a:solidFill>
                  <a:srgbClr val="FFFFFF"/>
                </a:solidFill>
              </a:rPr>
              <a:t> (als Art </a:t>
            </a:r>
            <a:r>
              <a:rPr lang="de-DE" dirty="0" err="1" smtClean="0">
                <a:solidFill>
                  <a:srgbClr val="FFFFFF"/>
                </a:solidFill>
              </a:rPr>
              <a:t>Statemachine</a:t>
            </a:r>
            <a:r>
              <a:rPr lang="de-DE" dirty="0" smtClean="0">
                <a:solidFill>
                  <a:srgbClr val="FFFFFF"/>
                </a:solidFill>
              </a:rPr>
              <a:t>)</a:t>
            </a:r>
            <a:endParaRPr lang="de-DE" dirty="0">
              <a:solidFill>
                <a:srgbClr val="FFFFFF"/>
              </a:solidFill>
            </a:endParaRPr>
          </a:p>
          <a:p>
            <a:pPr marL="910717" lvl="1" indent="-393192" defTabSz="914400">
              <a:spcBef>
                <a:spcPts val="768"/>
              </a:spcBef>
              <a:buClr>
                <a:srgbClr val="FFFFFF"/>
              </a:buClr>
            </a:pPr>
            <a:endParaRPr lang="de-DE" sz="2300" dirty="0" smtClean="0">
              <a:solidFill>
                <a:srgbClr val="FFFFFF"/>
              </a:solidFill>
              <a:latin typeface="Calibri"/>
            </a:endParaRPr>
          </a:p>
        </p:txBody>
      </p:sp>
      <p:sp>
        <p:nvSpPr>
          <p:cNvPr id="8" name="Textfeld 7"/>
          <p:cNvSpPr txBox="1"/>
          <p:nvPr/>
        </p:nvSpPr>
        <p:spPr>
          <a:xfrm>
            <a:off x="1907704" y="6456869"/>
            <a:ext cx="5400600" cy="369332"/>
          </a:xfrm>
          <a:prstGeom prst="rect">
            <a:avLst/>
          </a:prstGeom>
          <a:noFill/>
        </p:spPr>
        <p:txBody>
          <a:bodyPr wrap="square" rtlCol="0">
            <a:spAutoFit/>
          </a:bodyPr>
          <a:lstStyle/>
          <a:p>
            <a:pPr algn="ctr"/>
            <a:r>
              <a:rPr lang="de-DE" dirty="0" err="1" smtClean="0"/>
              <a:t>Statemachine</a:t>
            </a:r>
            <a:r>
              <a:rPr lang="de-DE" dirty="0" smtClean="0"/>
              <a:t> des Animation-</a:t>
            </a:r>
            <a:r>
              <a:rPr lang="de-DE" dirty="0" err="1" smtClean="0"/>
              <a:t>Blueprint</a:t>
            </a:r>
            <a:endParaRPr lang="de-DE" dirty="0"/>
          </a:p>
        </p:txBody>
      </p:sp>
      <p:pic>
        <p:nvPicPr>
          <p:cNvPr id="4" name="Grafik 3"/>
          <p:cNvPicPr>
            <a:picLocks noChangeAspect="1"/>
          </p:cNvPicPr>
          <p:nvPr/>
        </p:nvPicPr>
        <p:blipFill>
          <a:blip r:embed="rId3"/>
          <a:stretch>
            <a:fillRect/>
          </a:stretch>
        </p:blipFill>
        <p:spPr>
          <a:xfrm>
            <a:off x="1187624" y="2924944"/>
            <a:ext cx="6840760" cy="3536842"/>
          </a:xfrm>
          <a:prstGeom prst="rect">
            <a:avLst/>
          </a:prstGeom>
        </p:spPr>
      </p:pic>
    </p:spTree>
    <p:extLst>
      <p:ext uri="{BB962C8B-B14F-4D97-AF65-F5344CB8AC3E}">
        <p14:creationId xmlns:p14="http://schemas.microsoft.com/office/powerpoint/2010/main" val="50665487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26257"/>
            <a:ext cx="8382000" cy="664797"/>
          </a:xfrm>
        </p:spPr>
        <p:txBody>
          <a:bodyPr/>
          <a:lstStyle/>
          <a:p>
            <a:pPr algn="ctr" defTabSz="914400">
              <a:lnSpc>
                <a:spcPct val="90000"/>
              </a:lnSpc>
              <a:spcBef>
                <a:spcPts val="0"/>
              </a:spcBef>
              <a:buNone/>
            </a:pPr>
            <a:r>
              <a:rPr lang="de-DE" sz="4800" b="0" i="0" u="sng" spc="-150" dirty="0" smtClean="0">
                <a:effectLst>
                  <a:outerShdw blurRad="50800" dist="38100" dir="2700000" algn="tl">
                    <a:prstClr val="black">
                      <a:alpha val="40000"/>
                    </a:prstClr>
                  </a:outerShdw>
                </a:effectLst>
                <a:latin typeface="Calibri"/>
                <a:ea typeface="+mn-ea"/>
                <a:cs typeface="Arial"/>
              </a:rPr>
              <a:t>The Player</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381000" y="1340768"/>
            <a:ext cx="8382000" cy="1742528"/>
          </a:xfrm>
        </p:spPr>
        <p:txBody>
          <a:bodyPr/>
          <a:lstStyle/>
          <a:p>
            <a:pPr marL="393192" indent="-393192" defTabSz="914400">
              <a:spcBef>
                <a:spcPts val="768"/>
              </a:spcBef>
              <a:buClr>
                <a:srgbClr val="FFFFFF"/>
              </a:buClr>
            </a:pPr>
            <a:r>
              <a:rPr lang="de-DE" dirty="0">
                <a:solidFill>
                  <a:srgbClr val="FFFFFF"/>
                </a:solidFill>
              </a:rPr>
              <a:t>Interaktion mit der </a:t>
            </a:r>
            <a:r>
              <a:rPr lang="de-DE" dirty="0" smtClean="0">
                <a:solidFill>
                  <a:srgbClr val="FFFFFF"/>
                </a:solidFill>
              </a:rPr>
              <a:t>Umwelt</a:t>
            </a:r>
          </a:p>
          <a:p>
            <a:pPr marL="910717" lvl="1" indent="-393192" defTabSz="914400">
              <a:spcBef>
                <a:spcPts val="768"/>
              </a:spcBef>
              <a:buClr>
                <a:srgbClr val="FFFFFF"/>
              </a:buClr>
            </a:pPr>
            <a:r>
              <a:rPr lang="de-DE" dirty="0" smtClean="0">
                <a:solidFill>
                  <a:srgbClr val="FFFFFF"/>
                </a:solidFill>
              </a:rPr>
              <a:t>Line-Trace nach </a:t>
            </a:r>
            <a:r>
              <a:rPr lang="de-DE" dirty="0">
                <a:solidFill>
                  <a:srgbClr val="FFFFFF"/>
                </a:solidFill>
              </a:rPr>
              <a:t>i</a:t>
            </a:r>
            <a:r>
              <a:rPr lang="de-DE" dirty="0" smtClean="0">
                <a:solidFill>
                  <a:srgbClr val="FFFFFF"/>
                </a:solidFill>
              </a:rPr>
              <a:t>nteragierbaren Objekten in     Event-Tick (aufgerufen pro Frame)</a:t>
            </a:r>
            <a:endParaRPr lang="de-DE" dirty="0">
              <a:solidFill>
                <a:srgbClr val="FFFFFF"/>
              </a:solidFill>
            </a:endParaRPr>
          </a:p>
          <a:p>
            <a:pPr marL="910717" lvl="1" indent="-393192" defTabSz="914400">
              <a:spcBef>
                <a:spcPts val="768"/>
              </a:spcBef>
              <a:buClr>
                <a:srgbClr val="FFFFFF"/>
              </a:buClr>
            </a:pPr>
            <a:endParaRPr lang="de-DE" sz="2300" dirty="0" smtClean="0">
              <a:solidFill>
                <a:srgbClr val="FFFFFF"/>
              </a:solidFill>
              <a:latin typeface="Calibri"/>
            </a:endParaRPr>
          </a:p>
        </p:txBody>
      </p:sp>
      <p:sp>
        <p:nvSpPr>
          <p:cNvPr id="8" name="Textfeld 7"/>
          <p:cNvSpPr txBox="1"/>
          <p:nvPr/>
        </p:nvSpPr>
        <p:spPr>
          <a:xfrm>
            <a:off x="1259632" y="6444629"/>
            <a:ext cx="6840760" cy="369332"/>
          </a:xfrm>
          <a:prstGeom prst="rect">
            <a:avLst/>
          </a:prstGeom>
          <a:noFill/>
        </p:spPr>
        <p:txBody>
          <a:bodyPr wrap="square" rtlCol="0">
            <a:spAutoFit/>
          </a:bodyPr>
          <a:lstStyle/>
          <a:p>
            <a:pPr algn="ctr"/>
            <a:r>
              <a:rPr lang="de-DE" i="1" dirty="0" smtClean="0"/>
              <a:t>Funktion, welche ein gefundenes </a:t>
            </a:r>
            <a:r>
              <a:rPr lang="de-DE" i="1" dirty="0"/>
              <a:t>i</a:t>
            </a:r>
            <a:r>
              <a:rPr lang="de-DE" i="1" dirty="0" smtClean="0"/>
              <a:t>nteragierbares Objekt zurückgibt</a:t>
            </a:r>
            <a:endParaRPr lang="de-DE" i="1" dirty="0"/>
          </a:p>
        </p:txBody>
      </p:sp>
      <p:pic>
        <p:nvPicPr>
          <p:cNvPr id="4" name="Grafik 3"/>
          <p:cNvPicPr>
            <a:picLocks noChangeAspect="1"/>
          </p:cNvPicPr>
          <p:nvPr/>
        </p:nvPicPr>
        <p:blipFill>
          <a:blip r:embed="rId3"/>
          <a:stretch>
            <a:fillRect/>
          </a:stretch>
        </p:blipFill>
        <p:spPr>
          <a:xfrm>
            <a:off x="1403648" y="2781588"/>
            <a:ext cx="6552728" cy="3669959"/>
          </a:xfrm>
          <a:prstGeom prst="rect">
            <a:avLst/>
          </a:prstGeom>
        </p:spPr>
      </p:pic>
    </p:spTree>
    <p:extLst>
      <p:ext uri="{BB962C8B-B14F-4D97-AF65-F5344CB8AC3E}">
        <p14:creationId xmlns:p14="http://schemas.microsoft.com/office/powerpoint/2010/main" val="15593202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8991" y="289917"/>
            <a:ext cx="8382000" cy="664797"/>
          </a:xfrm>
        </p:spPr>
        <p:txBody>
          <a:bodyPr/>
          <a:lstStyle/>
          <a:p>
            <a:pPr algn="ctr" defTabSz="914400">
              <a:lnSpc>
                <a:spcPct val="90000"/>
              </a:lnSpc>
              <a:spcBef>
                <a:spcPts val="0"/>
              </a:spcBef>
              <a:buNone/>
            </a:pPr>
            <a:r>
              <a:rPr lang="de-DE" u="sng" dirty="0" smtClean="0">
                <a:effectLst>
                  <a:outerShdw blurRad="50800" dist="38100" dir="2700000" algn="tl">
                    <a:prstClr val="black">
                      <a:alpha val="40000"/>
                    </a:prstClr>
                  </a:outerShdw>
                </a:effectLst>
                <a:latin typeface="Calibri"/>
                <a:cs typeface="Arial"/>
              </a:rPr>
              <a:t>Klassenhierarchie</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4" name="Abgerundetes Rechteck 3"/>
          <p:cNvSpPr/>
          <p:nvPr/>
        </p:nvSpPr>
        <p:spPr bwMode="auto">
          <a:xfrm>
            <a:off x="3275853" y="4282566"/>
            <a:ext cx="2201333" cy="882953"/>
          </a:xfrm>
          <a:prstGeom prst="roundRect">
            <a:avLst>
              <a:gd name="adj" fmla="val 9033"/>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BP_Equipment</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5" name="Abgerundetes Rechteck 4"/>
          <p:cNvSpPr/>
          <p:nvPr/>
        </p:nvSpPr>
        <p:spPr bwMode="auto">
          <a:xfrm>
            <a:off x="3275856" y="2132856"/>
            <a:ext cx="2201333" cy="882953"/>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BP_Interactable</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6" name="Abgerundetes Rechteck 5"/>
          <p:cNvSpPr/>
          <p:nvPr/>
        </p:nvSpPr>
        <p:spPr bwMode="auto">
          <a:xfrm>
            <a:off x="3151342" y="3161353"/>
            <a:ext cx="2450356" cy="882953"/>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BP_InventoryItem</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7" name="Abgerundetes Rechteck 6"/>
          <p:cNvSpPr/>
          <p:nvPr/>
        </p:nvSpPr>
        <p:spPr bwMode="auto">
          <a:xfrm>
            <a:off x="5949427" y="5478840"/>
            <a:ext cx="2201333" cy="882953"/>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BP_Shield</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8" name="Abgerundetes Rechteck 7"/>
          <p:cNvSpPr/>
          <p:nvPr/>
        </p:nvSpPr>
        <p:spPr bwMode="auto">
          <a:xfrm>
            <a:off x="3522795" y="5478841"/>
            <a:ext cx="2201333"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BP_Weapon</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9" name="Abgerundetes Rechteck 8"/>
          <p:cNvSpPr/>
          <p:nvPr/>
        </p:nvSpPr>
        <p:spPr bwMode="auto">
          <a:xfrm>
            <a:off x="251520" y="5478841"/>
            <a:ext cx="3145815"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BP_ArmorEnchantment</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11" name="Abgerundetes Rechteck 10"/>
          <p:cNvSpPr/>
          <p:nvPr/>
        </p:nvSpPr>
        <p:spPr bwMode="auto">
          <a:xfrm>
            <a:off x="3275854" y="1104359"/>
            <a:ext cx="2201333"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Actor</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12" name="Textfeld 11"/>
          <p:cNvSpPr txBox="1"/>
          <p:nvPr/>
        </p:nvSpPr>
        <p:spPr>
          <a:xfrm>
            <a:off x="5724128" y="1222669"/>
            <a:ext cx="2822848" cy="646331"/>
          </a:xfrm>
          <a:prstGeom prst="rect">
            <a:avLst/>
          </a:prstGeom>
          <a:noFill/>
        </p:spPr>
        <p:txBody>
          <a:bodyPr wrap="square" rtlCol="0">
            <a:spAutoFit/>
          </a:bodyPr>
          <a:lstStyle/>
          <a:p>
            <a:r>
              <a:rPr lang="de-DE" dirty="0" smtClean="0"/>
              <a:t>In der Welt platzierbare Objekte</a:t>
            </a:r>
            <a:endParaRPr lang="de-DE" dirty="0"/>
          </a:p>
        </p:txBody>
      </p:sp>
      <p:sp>
        <p:nvSpPr>
          <p:cNvPr id="13" name="Textfeld 12"/>
          <p:cNvSpPr txBox="1"/>
          <p:nvPr/>
        </p:nvSpPr>
        <p:spPr>
          <a:xfrm>
            <a:off x="5707739" y="2387824"/>
            <a:ext cx="2822848" cy="369332"/>
          </a:xfrm>
          <a:prstGeom prst="rect">
            <a:avLst/>
          </a:prstGeom>
          <a:noFill/>
        </p:spPr>
        <p:txBody>
          <a:bodyPr wrap="square" rtlCol="0">
            <a:spAutoFit/>
          </a:bodyPr>
          <a:lstStyle/>
          <a:p>
            <a:r>
              <a:rPr lang="de-DE" dirty="0" smtClean="0"/>
              <a:t>Interagierbare Objekte</a:t>
            </a:r>
            <a:endParaRPr lang="de-DE" dirty="0"/>
          </a:p>
        </p:txBody>
      </p:sp>
      <p:sp>
        <p:nvSpPr>
          <p:cNvPr id="14" name="Textfeld 13"/>
          <p:cNvSpPr txBox="1"/>
          <p:nvPr/>
        </p:nvSpPr>
        <p:spPr>
          <a:xfrm>
            <a:off x="5724128" y="3418163"/>
            <a:ext cx="2822848" cy="369332"/>
          </a:xfrm>
          <a:prstGeom prst="rect">
            <a:avLst/>
          </a:prstGeom>
          <a:noFill/>
        </p:spPr>
        <p:txBody>
          <a:bodyPr wrap="square" rtlCol="0">
            <a:spAutoFit/>
          </a:bodyPr>
          <a:lstStyle/>
          <a:p>
            <a:r>
              <a:rPr lang="de-DE" dirty="0" smtClean="0"/>
              <a:t>Sammelbare Objekte</a:t>
            </a:r>
            <a:endParaRPr lang="de-DE" dirty="0"/>
          </a:p>
        </p:txBody>
      </p:sp>
      <p:sp>
        <p:nvSpPr>
          <p:cNvPr id="15" name="Textfeld 14"/>
          <p:cNvSpPr txBox="1"/>
          <p:nvPr/>
        </p:nvSpPr>
        <p:spPr>
          <a:xfrm>
            <a:off x="5724128" y="4539376"/>
            <a:ext cx="2822848" cy="369332"/>
          </a:xfrm>
          <a:prstGeom prst="rect">
            <a:avLst/>
          </a:prstGeom>
          <a:noFill/>
        </p:spPr>
        <p:txBody>
          <a:bodyPr wrap="square" rtlCol="0">
            <a:spAutoFit/>
          </a:bodyPr>
          <a:lstStyle/>
          <a:p>
            <a:r>
              <a:rPr lang="de-DE" dirty="0" smtClean="0"/>
              <a:t>Ausrüstbare Objekte</a:t>
            </a:r>
            <a:endParaRPr lang="de-DE" dirty="0"/>
          </a:p>
        </p:txBody>
      </p:sp>
      <p:cxnSp>
        <p:nvCxnSpPr>
          <p:cNvPr id="17" name="Gerade Verbindung mit Pfeil 16"/>
          <p:cNvCxnSpPr>
            <a:stCxn id="11" idx="2"/>
          </p:cNvCxnSpPr>
          <p:nvPr/>
        </p:nvCxnSpPr>
        <p:spPr>
          <a:xfrm flipH="1">
            <a:off x="4376519" y="1987312"/>
            <a:ext cx="2" cy="14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5" idx="2"/>
            <a:endCxn id="6" idx="0"/>
          </p:cNvCxnSpPr>
          <p:nvPr/>
        </p:nvCxnSpPr>
        <p:spPr>
          <a:xfrm flipH="1">
            <a:off x="4376520" y="3015809"/>
            <a:ext cx="3" cy="14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stCxn id="6" idx="2"/>
            <a:endCxn id="4" idx="0"/>
          </p:cNvCxnSpPr>
          <p:nvPr/>
        </p:nvCxnSpPr>
        <p:spPr>
          <a:xfrm>
            <a:off x="4376520" y="4044306"/>
            <a:ext cx="0" cy="238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a:stCxn id="4" idx="2"/>
            <a:endCxn id="9" idx="0"/>
          </p:cNvCxnSpPr>
          <p:nvPr/>
        </p:nvCxnSpPr>
        <p:spPr>
          <a:xfrm flipH="1">
            <a:off x="1824428" y="5165519"/>
            <a:ext cx="2552092" cy="31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4" idx="2"/>
            <a:endCxn id="8" idx="0"/>
          </p:cNvCxnSpPr>
          <p:nvPr/>
        </p:nvCxnSpPr>
        <p:spPr>
          <a:xfrm>
            <a:off x="4376520" y="5165519"/>
            <a:ext cx="246942" cy="31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a:stCxn id="4" idx="2"/>
            <a:endCxn id="7" idx="0"/>
          </p:cNvCxnSpPr>
          <p:nvPr/>
        </p:nvCxnSpPr>
        <p:spPr>
          <a:xfrm>
            <a:off x="4376520" y="5165519"/>
            <a:ext cx="2673574" cy="313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66728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148752"/>
            <a:ext cx="8382000" cy="1432187"/>
          </a:xfrm>
        </p:spPr>
        <p:txBody>
          <a:bodyPr/>
          <a:lstStyle/>
          <a:p>
            <a:pPr marL="393192" indent="-393192" defTabSz="914400">
              <a:spcBef>
                <a:spcPts val="768"/>
              </a:spcBef>
              <a:buClr>
                <a:srgbClr val="FFFFFF"/>
              </a:buClr>
            </a:pPr>
            <a:r>
              <a:rPr lang="de-DE" dirty="0" smtClean="0">
                <a:solidFill>
                  <a:srgbClr val="FFFFFF"/>
                </a:solidFill>
              </a:rPr>
              <a:t>„</a:t>
            </a:r>
            <a:r>
              <a:rPr lang="de-DE" dirty="0" err="1" smtClean="0">
                <a:solidFill>
                  <a:srgbClr val="FFFFFF"/>
                </a:solidFill>
              </a:rPr>
              <a:t>Interact</a:t>
            </a:r>
            <a:r>
              <a:rPr lang="de-DE" dirty="0" smtClean="0">
                <a:solidFill>
                  <a:srgbClr val="FFFFFF"/>
                </a:solidFill>
              </a:rPr>
              <a:t>“ wird dann auf dem HUD angezeigt</a:t>
            </a:r>
          </a:p>
          <a:p>
            <a:pPr marL="393192" indent="-393192" defTabSz="914400">
              <a:spcBef>
                <a:spcPts val="768"/>
              </a:spcBef>
              <a:buClr>
                <a:srgbClr val="FFFFFF"/>
              </a:buClr>
            </a:pPr>
            <a:r>
              <a:rPr lang="de-DE" dirty="0" smtClean="0">
                <a:solidFill>
                  <a:srgbClr val="FFFFFF"/>
                </a:solidFill>
              </a:rPr>
              <a:t>Zusätzlich kann Objekt-Spezifische Information auf dem HUD angezeigt werden </a:t>
            </a:r>
            <a:endParaRPr lang="de-DE" sz="2300" dirty="0" smtClean="0">
              <a:solidFill>
                <a:srgbClr val="FFFFFF"/>
              </a:solidFill>
              <a:latin typeface="Calibri"/>
            </a:endParaRP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Interaktion mit Objekten</a:t>
            </a:r>
            <a:endParaRPr lang="de-DE" u="sng" dirty="0">
              <a:effectLst>
                <a:outerShdw blurRad="50800" dist="38100" dir="2700000" algn="tl">
                  <a:prstClr val="black">
                    <a:alpha val="40000"/>
                  </a:prstClr>
                </a:outerShdw>
              </a:effectLst>
              <a:latin typeface="Calibri"/>
              <a:cs typeface="Arial"/>
            </a:endParaRPr>
          </a:p>
        </p:txBody>
      </p:sp>
      <p:pic>
        <p:nvPicPr>
          <p:cNvPr id="2" name="Grafik 1"/>
          <p:cNvPicPr>
            <a:picLocks noChangeAspect="1"/>
          </p:cNvPicPr>
          <p:nvPr/>
        </p:nvPicPr>
        <p:blipFill>
          <a:blip r:embed="rId3"/>
          <a:stretch>
            <a:fillRect/>
          </a:stretch>
        </p:blipFill>
        <p:spPr>
          <a:xfrm>
            <a:off x="1871114" y="2708920"/>
            <a:ext cx="5401772" cy="3941599"/>
          </a:xfrm>
          <a:prstGeom prst="rect">
            <a:avLst/>
          </a:prstGeom>
        </p:spPr>
      </p:pic>
    </p:spTree>
    <p:extLst>
      <p:ext uri="{BB962C8B-B14F-4D97-AF65-F5344CB8AC3E}">
        <p14:creationId xmlns:p14="http://schemas.microsoft.com/office/powerpoint/2010/main" val="407101481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82000" cy="1750736"/>
          </a:xfrm>
        </p:spPr>
        <p:txBody>
          <a:bodyPr/>
          <a:lstStyle/>
          <a:p>
            <a:pPr marL="393192" indent="-393192" defTabSz="914400">
              <a:spcBef>
                <a:spcPts val="768"/>
              </a:spcBef>
              <a:buClr>
                <a:srgbClr val="FFFFFF"/>
              </a:buClr>
            </a:pPr>
            <a:r>
              <a:rPr lang="de-DE" dirty="0" smtClean="0">
                <a:solidFill>
                  <a:srgbClr val="FFFFFF"/>
                </a:solidFill>
              </a:rPr>
              <a:t>Bei Interaktion des Spielers (Taste E), wird auf dem Objekt, welches unter </a:t>
            </a:r>
            <a:r>
              <a:rPr lang="de-DE" dirty="0" err="1" smtClean="0">
                <a:solidFill>
                  <a:srgbClr val="FFFFFF"/>
                </a:solidFill>
              </a:rPr>
              <a:t>BP_Interactable</a:t>
            </a:r>
            <a:r>
              <a:rPr lang="de-DE" dirty="0" smtClean="0">
                <a:solidFill>
                  <a:srgbClr val="FFFFFF"/>
                </a:solidFill>
              </a:rPr>
              <a:t> steht, das Event „</a:t>
            </a:r>
            <a:r>
              <a:rPr lang="de-DE" dirty="0" err="1" smtClean="0">
                <a:solidFill>
                  <a:srgbClr val="FFFFFF"/>
                </a:solidFill>
              </a:rPr>
              <a:t>OnInteract</a:t>
            </a:r>
            <a:r>
              <a:rPr lang="de-DE" dirty="0" smtClean="0">
                <a:solidFill>
                  <a:srgbClr val="FFFFFF"/>
                </a:solidFill>
              </a:rPr>
              <a:t>“ aufgerufen</a:t>
            </a:r>
            <a:endParaRPr lang="de-DE" dirty="0">
              <a:solidFill>
                <a:srgbClr val="FFFFFF"/>
              </a:solidFill>
            </a:endParaRPr>
          </a:p>
          <a:p>
            <a:pPr marL="910717" lvl="1" indent="-393192" defTabSz="914400">
              <a:spcBef>
                <a:spcPts val="768"/>
              </a:spcBef>
              <a:buClr>
                <a:srgbClr val="FFFFFF"/>
              </a:buClr>
            </a:pPr>
            <a:endParaRPr lang="de-DE" sz="2300" dirty="0" smtClean="0">
              <a:solidFill>
                <a:srgbClr val="FFFFFF"/>
              </a:solidFill>
              <a:latin typeface="Calibri"/>
            </a:endParaRP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Interaktion &amp; Klassenhierarchie</a:t>
            </a:r>
            <a:endParaRPr lang="de-DE" u="sng" dirty="0">
              <a:effectLst>
                <a:outerShdw blurRad="50800" dist="38100" dir="2700000" algn="tl">
                  <a:prstClr val="black">
                    <a:alpha val="40000"/>
                  </a:prstClr>
                </a:outerShdw>
              </a:effectLst>
              <a:latin typeface="Calibri"/>
              <a:cs typeface="Arial"/>
            </a:endParaRPr>
          </a:p>
        </p:txBody>
      </p:sp>
      <p:pic>
        <p:nvPicPr>
          <p:cNvPr id="6" name="Grafik 5"/>
          <p:cNvPicPr>
            <a:picLocks noChangeAspect="1"/>
          </p:cNvPicPr>
          <p:nvPr/>
        </p:nvPicPr>
        <p:blipFill>
          <a:blip r:embed="rId3"/>
          <a:stretch>
            <a:fillRect/>
          </a:stretch>
        </p:blipFill>
        <p:spPr>
          <a:xfrm>
            <a:off x="107504" y="2708920"/>
            <a:ext cx="8910131" cy="2520280"/>
          </a:xfrm>
          <a:prstGeom prst="rect">
            <a:avLst/>
          </a:prstGeom>
        </p:spPr>
      </p:pic>
      <p:sp>
        <p:nvSpPr>
          <p:cNvPr id="9" name="Textfeld 8"/>
          <p:cNvSpPr txBox="1"/>
          <p:nvPr/>
        </p:nvSpPr>
        <p:spPr>
          <a:xfrm>
            <a:off x="251520" y="5301208"/>
            <a:ext cx="8766115" cy="707886"/>
          </a:xfrm>
          <a:prstGeom prst="rect">
            <a:avLst/>
          </a:prstGeom>
          <a:noFill/>
        </p:spPr>
        <p:txBody>
          <a:bodyPr wrap="square" rtlCol="0">
            <a:spAutoFit/>
          </a:bodyPr>
          <a:lstStyle/>
          <a:p>
            <a:r>
              <a:rPr lang="de-DE" sz="2000" i="1" dirty="0" smtClean="0"/>
              <a:t>Beispiel für ein Türschloss, welches sich nur öffnen lässt wenn der Spieler ein Item (z.B. ein Schlüssel) mit dem richtigen Namen im Inventar hatte </a:t>
            </a:r>
            <a:endParaRPr lang="de-DE" sz="2000" i="1" dirty="0"/>
          </a:p>
        </p:txBody>
      </p:sp>
    </p:spTree>
    <p:extLst>
      <p:ext uri="{BB962C8B-B14F-4D97-AF65-F5344CB8AC3E}">
        <p14:creationId xmlns:p14="http://schemas.microsoft.com/office/powerpoint/2010/main" val="53183269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411552"/>
            <a:ext cx="8382000" cy="1748171"/>
          </a:xfrm>
        </p:spPr>
        <p:txBody>
          <a:bodyPr/>
          <a:lstStyle/>
          <a:p>
            <a:r>
              <a:rPr lang="de-DE" dirty="0" smtClean="0"/>
              <a:t>Waffen werden bei Aufnahme direkt ausgerüstet</a:t>
            </a:r>
          </a:p>
          <a:p>
            <a:pPr lvl="1"/>
            <a:r>
              <a:rPr lang="de-DE" dirty="0" smtClean="0"/>
              <a:t>Dazu werden sie an einen „Joint“ angehängt, der sich an dem Skeleton des Spielers befindet</a:t>
            </a:r>
            <a:endParaRPr lang="de-DE" dirty="0"/>
          </a:p>
        </p:txBody>
      </p:sp>
      <p:pic>
        <p:nvPicPr>
          <p:cNvPr id="4" name="Grafik 3"/>
          <p:cNvPicPr>
            <a:picLocks noChangeAspect="1"/>
          </p:cNvPicPr>
          <p:nvPr/>
        </p:nvPicPr>
        <p:blipFill>
          <a:blip r:embed="rId2"/>
          <a:stretch>
            <a:fillRect/>
          </a:stretch>
        </p:blipFill>
        <p:spPr>
          <a:xfrm>
            <a:off x="4932040" y="3462288"/>
            <a:ext cx="4042666" cy="2775023"/>
          </a:xfrm>
          <a:prstGeom prst="rect">
            <a:avLst/>
          </a:prstGeom>
        </p:spPr>
      </p:pic>
      <p:sp>
        <p:nvSpPr>
          <p:cNvPr id="6"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Waffensystem</a:t>
            </a:r>
            <a:endParaRPr lang="de-DE" u="sng" dirty="0">
              <a:effectLst>
                <a:outerShdw blurRad="50800" dist="38100" dir="2700000" algn="tl">
                  <a:prstClr val="black">
                    <a:alpha val="40000"/>
                  </a:prstClr>
                </a:outerShdw>
              </a:effectLst>
              <a:latin typeface="Calibri"/>
              <a:cs typeface="Arial"/>
            </a:endParaRPr>
          </a:p>
        </p:txBody>
      </p:sp>
      <p:pic>
        <p:nvPicPr>
          <p:cNvPr id="7" name="Grafik 6"/>
          <p:cNvPicPr>
            <a:picLocks noChangeAspect="1"/>
          </p:cNvPicPr>
          <p:nvPr/>
        </p:nvPicPr>
        <p:blipFill>
          <a:blip r:embed="rId3"/>
          <a:stretch>
            <a:fillRect/>
          </a:stretch>
        </p:blipFill>
        <p:spPr>
          <a:xfrm>
            <a:off x="415705" y="3789040"/>
            <a:ext cx="4215388" cy="1872208"/>
          </a:xfrm>
          <a:prstGeom prst="rect">
            <a:avLst/>
          </a:prstGeom>
        </p:spPr>
      </p:pic>
      <p:sp>
        <p:nvSpPr>
          <p:cNvPr id="8" name="Textfeld 7"/>
          <p:cNvSpPr txBox="1"/>
          <p:nvPr/>
        </p:nvSpPr>
        <p:spPr>
          <a:xfrm>
            <a:off x="683568" y="5661248"/>
            <a:ext cx="4005660" cy="369332"/>
          </a:xfrm>
          <a:prstGeom prst="rect">
            <a:avLst/>
          </a:prstGeom>
          <a:noFill/>
        </p:spPr>
        <p:txBody>
          <a:bodyPr wrap="square" rtlCol="0">
            <a:spAutoFit/>
          </a:bodyPr>
          <a:lstStyle/>
          <a:p>
            <a:r>
              <a:rPr lang="de-DE" i="1" dirty="0" smtClean="0"/>
              <a:t>Funktion, um eine Waffe auszurüsten</a:t>
            </a:r>
            <a:endParaRPr lang="de-DE" i="1" dirty="0"/>
          </a:p>
        </p:txBody>
      </p:sp>
    </p:spTree>
    <p:extLst>
      <p:ext uri="{BB962C8B-B14F-4D97-AF65-F5344CB8AC3E}">
        <p14:creationId xmlns:p14="http://schemas.microsoft.com/office/powerpoint/2010/main" val="107113569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endParaRPr lang="de-DE"/>
          </a:p>
        </p:txBody>
      </p:sp>
      <p:pic>
        <p:nvPicPr>
          <p:cNvPr id="4" name="Weaponsyst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504" y="908720"/>
            <a:ext cx="8906836" cy="4824536"/>
          </a:xfrm>
          <a:prstGeom prst="rect">
            <a:avLst/>
          </a:prstGeom>
        </p:spPr>
      </p:pic>
      <p:sp>
        <p:nvSpPr>
          <p:cNvPr id="5" name="Textfeld 4"/>
          <p:cNvSpPr txBox="1"/>
          <p:nvPr/>
        </p:nvSpPr>
        <p:spPr>
          <a:xfrm>
            <a:off x="1727684" y="5866756"/>
            <a:ext cx="5688632" cy="369332"/>
          </a:xfrm>
          <a:prstGeom prst="rect">
            <a:avLst/>
          </a:prstGeom>
          <a:noFill/>
        </p:spPr>
        <p:txBody>
          <a:bodyPr wrap="square" rtlCol="0">
            <a:spAutoFit/>
          </a:bodyPr>
          <a:lstStyle/>
          <a:p>
            <a:pPr algn="ctr"/>
            <a:r>
              <a:rPr lang="de-DE" dirty="0" smtClean="0"/>
              <a:t>Video: Interaktion &amp; Waffensystem</a:t>
            </a:r>
            <a:endParaRPr lang="de-DE" dirty="0"/>
          </a:p>
        </p:txBody>
      </p:sp>
    </p:spTree>
    <p:extLst>
      <p:ext uri="{BB962C8B-B14F-4D97-AF65-F5344CB8AC3E}">
        <p14:creationId xmlns:p14="http://schemas.microsoft.com/office/powerpoint/2010/main" val="211238325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6876256" y="2348880"/>
            <a:ext cx="2040387" cy="4153471"/>
          </a:xfrm>
          <a:prstGeom prst="rect">
            <a:avLst/>
          </a:prstGeom>
        </p:spPr>
      </p:pic>
      <p:sp>
        <p:nvSpPr>
          <p:cNvPr id="3" name="Textplatzhalter 2"/>
          <p:cNvSpPr>
            <a:spLocks noGrp="1"/>
          </p:cNvSpPr>
          <p:nvPr>
            <p:ph type="body" sz="quarter" idx="10"/>
          </p:nvPr>
        </p:nvSpPr>
        <p:spPr>
          <a:xfrm>
            <a:off x="381000" y="1340768"/>
            <a:ext cx="8379077" cy="2795124"/>
          </a:xfrm>
        </p:spPr>
        <p:txBody>
          <a:bodyPr/>
          <a:lstStyle/>
          <a:p>
            <a:pPr marL="393192" indent="-393192" defTabSz="914400">
              <a:spcBef>
                <a:spcPts val="768"/>
              </a:spcBef>
              <a:buClr>
                <a:srgbClr val="FFFFFF"/>
              </a:buClr>
            </a:pPr>
            <a:r>
              <a:rPr lang="de-DE" dirty="0" smtClean="0">
                <a:solidFill>
                  <a:srgbClr val="FFFFFF"/>
                </a:solidFill>
              </a:rPr>
              <a:t>Spieler bzw. Gegner rufen im richtigen Moment der Angriffsanimation die „</a:t>
            </a:r>
            <a:r>
              <a:rPr lang="de-DE" dirty="0" err="1" smtClean="0">
                <a:solidFill>
                  <a:srgbClr val="FFFFFF"/>
                </a:solidFill>
              </a:rPr>
              <a:t>Attack</a:t>
            </a:r>
            <a:r>
              <a:rPr lang="de-DE" dirty="0" smtClean="0">
                <a:solidFill>
                  <a:srgbClr val="FFFFFF"/>
                </a:solidFill>
              </a:rPr>
              <a:t>“- </a:t>
            </a:r>
            <a:r>
              <a:rPr lang="de-DE" dirty="0" err="1" smtClean="0">
                <a:solidFill>
                  <a:srgbClr val="FFFFFF"/>
                </a:solidFill>
              </a:rPr>
              <a:t>Function</a:t>
            </a:r>
            <a:endParaRPr lang="de-DE" dirty="0" smtClean="0">
              <a:solidFill>
                <a:srgbClr val="FFFFFF"/>
              </a:solidFill>
            </a:endParaRPr>
          </a:p>
          <a:p>
            <a:pPr marL="393192" indent="-393192" defTabSz="914400">
              <a:spcBef>
                <a:spcPts val="768"/>
              </a:spcBef>
              <a:buClr>
                <a:srgbClr val="FFFFFF"/>
              </a:buClr>
            </a:pPr>
            <a:r>
              <a:rPr lang="de-DE" dirty="0" smtClean="0">
                <a:solidFill>
                  <a:srgbClr val="FFFFFF"/>
                </a:solidFill>
              </a:rPr>
              <a:t>Alle Lebewesen besitzen ein                        </a:t>
            </a:r>
            <a:r>
              <a:rPr lang="de-DE" dirty="0" err="1" smtClean="0">
                <a:solidFill>
                  <a:srgbClr val="FFFFFF"/>
                </a:solidFill>
              </a:rPr>
              <a:t>Physics</a:t>
            </a:r>
            <a:r>
              <a:rPr lang="de-DE" dirty="0" smtClean="0">
                <a:solidFill>
                  <a:srgbClr val="FFFFFF"/>
                </a:solidFill>
              </a:rPr>
              <a:t>-Asset, welches erlaubt zu                bestimmen wo man getroffen wurde</a:t>
            </a:r>
            <a:endParaRPr lang="de-DE" dirty="0">
              <a:solidFill>
                <a:srgbClr val="FFFFFF"/>
              </a:solidFill>
            </a:endParaRPr>
          </a:p>
          <a:p>
            <a:pPr marL="393192" indent="-393192" defTabSz="914400">
              <a:spcBef>
                <a:spcPts val="768"/>
              </a:spcBef>
              <a:buClr>
                <a:srgbClr val="FFFFFF"/>
              </a:buClr>
            </a:pPr>
            <a:endParaRPr lang="de-DE" sz="2700" dirty="0" smtClean="0">
              <a:solidFill>
                <a:srgbClr val="FFFFFF"/>
              </a:solidFill>
              <a:latin typeface="Calibri"/>
            </a:endParaRP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Kampfsystem</a:t>
            </a:r>
            <a:endParaRPr lang="de-DE" u="sng" dirty="0">
              <a:effectLst>
                <a:outerShdw blurRad="50800" dist="38100" dir="2700000" algn="tl">
                  <a:prstClr val="black">
                    <a:alpha val="40000"/>
                  </a:prstClr>
                </a:outerShdw>
              </a:effectLst>
              <a:latin typeface="Calibri"/>
              <a:cs typeface="Arial"/>
            </a:endParaRPr>
          </a:p>
        </p:txBody>
      </p:sp>
      <p:sp>
        <p:nvSpPr>
          <p:cNvPr id="4" name="Textfeld 3"/>
          <p:cNvSpPr txBox="1"/>
          <p:nvPr/>
        </p:nvSpPr>
        <p:spPr>
          <a:xfrm>
            <a:off x="6732240" y="6522143"/>
            <a:ext cx="2736304" cy="338554"/>
          </a:xfrm>
          <a:prstGeom prst="rect">
            <a:avLst/>
          </a:prstGeom>
          <a:noFill/>
        </p:spPr>
        <p:txBody>
          <a:bodyPr wrap="square" rtlCol="0">
            <a:spAutoFit/>
          </a:bodyPr>
          <a:lstStyle/>
          <a:p>
            <a:r>
              <a:rPr lang="de-DE" sz="1600" i="1" dirty="0" err="1" smtClean="0"/>
              <a:t>Physics</a:t>
            </a:r>
            <a:r>
              <a:rPr lang="de-DE" sz="1600" i="1" dirty="0" smtClean="0"/>
              <a:t>-Asset des Spielers</a:t>
            </a:r>
            <a:endParaRPr lang="de-DE" sz="1600" i="1" dirty="0"/>
          </a:p>
        </p:txBody>
      </p:sp>
      <p:pic>
        <p:nvPicPr>
          <p:cNvPr id="5" name="Grafik 4"/>
          <p:cNvPicPr>
            <a:picLocks noChangeAspect="1"/>
          </p:cNvPicPr>
          <p:nvPr/>
        </p:nvPicPr>
        <p:blipFill rotWithShape="1">
          <a:blip r:embed="rId4"/>
          <a:srcRect b="31331"/>
          <a:stretch/>
        </p:blipFill>
        <p:spPr>
          <a:xfrm>
            <a:off x="1187624" y="3717032"/>
            <a:ext cx="4464496" cy="2629004"/>
          </a:xfrm>
          <a:prstGeom prst="rect">
            <a:avLst/>
          </a:prstGeom>
        </p:spPr>
      </p:pic>
      <p:sp>
        <p:nvSpPr>
          <p:cNvPr id="10" name="Textfeld 9"/>
          <p:cNvSpPr txBox="1"/>
          <p:nvPr/>
        </p:nvSpPr>
        <p:spPr>
          <a:xfrm>
            <a:off x="1013510" y="6352866"/>
            <a:ext cx="4968552" cy="338554"/>
          </a:xfrm>
          <a:prstGeom prst="rect">
            <a:avLst/>
          </a:prstGeom>
          <a:noFill/>
        </p:spPr>
        <p:txBody>
          <a:bodyPr wrap="square" rtlCol="0">
            <a:spAutoFit/>
          </a:bodyPr>
          <a:lstStyle/>
          <a:p>
            <a:r>
              <a:rPr lang="de-DE" sz="1600" i="1" dirty="0" smtClean="0"/>
              <a:t>Aufruf des „</a:t>
            </a:r>
            <a:r>
              <a:rPr lang="de-DE" sz="1600" i="1" dirty="0" err="1" smtClean="0"/>
              <a:t>SpiderAttackStrong</a:t>
            </a:r>
            <a:r>
              <a:rPr lang="de-DE" sz="1600" i="1" dirty="0" smtClean="0"/>
              <a:t>“ Events in der Animation</a:t>
            </a:r>
            <a:endParaRPr lang="de-DE" sz="1600" i="1" dirty="0"/>
          </a:p>
        </p:txBody>
      </p:sp>
    </p:spTree>
    <p:extLst>
      <p:ext uri="{BB962C8B-B14F-4D97-AF65-F5344CB8AC3E}">
        <p14:creationId xmlns:p14="http://schemas.microsoft.com/office/powerpoint/2010/main" val="75755561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443198"/>
          </a:xfrm>
        </p:spPr>
        <p:txBody>
          <a:bodyPr/>
          <a:lstStyle/>
          <a:p>
            <a:pPr marL="393192" indent="-393192" defTabSz="914400">
              <a:spcBef>
                <a:spcPts val="768"/>
              </a:spcBef>
              <a:buClr>
                <a:srgbClr val="FFFFFF"/>
              </a:buClr>
            </a:pPr>
            <a:r>
              <a:rPr lang="de-DE" dirty="0" smtClean="0">
                <a:solidFill>
                  <a:srgbClr val="FFFFFF"/>
                </a:solidFill>
              </a:rPr>
              <a:t>Klassenhierarchie der </a:t>
            </a:r>
            <a:r>
              <a:rPr lang="de-DE" dirty="0" err="1" smtClean="0">
                <a:solidFill>
                  <a:srgbClr val="FFFFFF"/>
                </a:solidFill>
              </a:rPr>
              <a:t>Enemies</a:t>
            </a:r>
            <a:r>
              <a:rPr lang="de-DE" dirty="0" smtClean="0">
                <a:solidFill>
                  <a:srgbClr val="FFFFFF"/>
                </a:solidFill>
              </a:rPr>
              <a:t>:</a:t>
            </a: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Kampfsystem</a:t>
            </a:r>
            <a:endParaRPr lang="de-DE" u="sng" dirty="0">
              <a:effectLst>
                <a:outerShdw blurRad="50800" dist="38100" dir="2700000" algn="tl">
                  <a:prstClr val="black">
                    <a:alpha val="40000"/>
                  </a:prstClr>
                </a:outerShdw>
              </a:effectLst>
              <a:latin typeface="Calibri"/>
              <a:cs typeface="Arial"/>
            </a:endParaRPr>
          </a:p>
        </p:txBody>
      </p:sp>
      <p:sp>
        <p:nvSpPr>
          <p:cNvPr id="5" name="Abgerundetes Rechteck 4"/>
          <p:cNvSpPr/>
          <p:nvPr/>
        </p:nvSpPr>
        <p:spPr bwMode="auto">
          <a:xfrm>
            <a:off x="2842347" y="3144890"/>
            <a:ext cx="3456382" cy="882953"/>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BP_Enemy_SuperClass</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8" name="Abgerundetes Rechteck 7"/>
          <p:cNvSpPr/>
          <p:nvPr/>
        </p:nvSpPr>
        <p:spPr bwMode="auto">
          <a:xfrm>
            <a:off x="3248142" y="4293095"/>
            <a:ext cx="2644792" cy="882953"/>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BP_Enemy_Human</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9" name="Abgerundetes Rechteck 8"/>
          <p:cNvSpPr/>
          <p:nvPr/>
        </p:nvSpPr>
        <p:spPr bwMode="auto">
          <a:xfrm>
            <a:off x="3491880" y="2103963"/>
            <a:ext cx="2201333"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Character</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cxnSp>
        <p:nvCxnSpPr>
          <p:cNvPr id="10" name="Gerade Verbindung mit Pfeil 9"/>
          <p:cNvCxnSpPr>
            <a:stCxn id="9" idx="2"/>
          </p:cNvCxnSpPr>
          <p:nvPr/>
        </p:nvCxnSpPr>
        <p:spPr>
          <a:xfrm flipH="1">
            <a:off x="4592545" y="2986916"/>
            <a:ext cx="2" cy="14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a:stCxn id="5" idx="2"/>
            <a:endCxn id="8" idx="0"/>
          </p:cNvCxnSpPr>
          <p:nvPr/>
        </p:nvCxnSpPr>
        <p:spPr>
          <a:xfrm>
            <a:off x="4570538" y="4027843"/>
            <a:ext cx="0" cy="265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6298729" y="2381695"/>
            <a:ext cx="1944216" cy="369332"/>
          </a:xfrm>
          <a:prstGeom prst="rect">
            <a:avLst/>
          </a:prstGeom>
          <a:noFill/>
        </p:spPr>
        <p:txBody>
          <a:bodyPr wrap="square" rtlCol="0">
            <a:spAutoFit/>
          </a:bodyPr>
          <a:lstStyle/>
          <a:p>
            <a:r>
              <a:rPr lang="de-DE" dirty="0" smtClean="0"/>
              <a:t>Bewegungs-Logik</a:t>
            </a:r>
            <a:endParaRPr lang="de-DE" dirty="0"/>
          </a:p>
        </p:txBody>
      </p:sp>
      <p:sp>
        <p:nvSpPr>
          <p:cNvPr id="15" name="Textfeld 14"/>
          <p:cNvSpPr txBox="1"/>
          <p:nvPr/>
        </p:nvSpPr>
        <p:spPr>
          <a:xfrm>
            <a:off x="6612976" y="3398179"/>
            <a:ext cx="2130127" cy="369332"/>
          </a:xfrm>
          <a:prstGeom prst="rect">
            <a:avLst/>
          </a:prstGeom>
          <a:noFill/>
        </p:spPr>
        <p:txBody>
          <a:bodyPr wrap="square" rtlCol="0">
            <a:spAutoFit/>
          </a:bodyPr>
          <a:lstStyle/>
          <a:p>
            <a:r>
              <a:rPr lang="de-DE" dirty="0" smtClean="0"/>
              <a:t>Kampfsystem-Logik</a:t>
            </a:r>
            <a:endParaRPr lang="de-DE" dirty="0"/>
          </a:p>
        </p:txBody>
      </p:sp>
      <p:sp>
        <p:nvSpPr>
          <p:cNvPr id="16" name="Textfeld 15"/>
          <p:cNvSpPr txBox="1"/>
          <p:nvPr/>
        </p:nvSpPr>
        <p:spPr>
          <a:xfrm>
            <a:off x="6298729" y="4549906"/>
            <a:ext cx="1548921" cy="369332"/>
          </a:xfrm>
          <a:prstGeom prst="rect">
            <a:avLst/>
          </a:prstGeom>
          <a:noFill/>
        </p:spPr>
        <p:txBody>
          <a:bodyPr wrap="square" rtlCol="0">
            <a:spAutoFit/>
          </a:bodyPr>
          <a:lstStyle/>
          <a:p>
            <a:r>
              <a:rPr lang="de-DE" dirty="0" smtClean="0"/>
              <a:t>Waffen-Logik</a:t>
            </a:r>
          </a:p>
        </p:txBody>
      </p:sp>
    </p:spTree>
    <p:extLst>
      <p:ext uri="{BB962C8B-B14F-4D97-AF65-F5344CB8AC3E}">
        <p14:creationId xmlns:p14="http://schemas.microsoft.com/office/powerpoint/2010/main" val="332898585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76672"/>
            <a:ext cx="8382000" cy="664797"/>
          </a:xfrm>
        </p:spPr>
        <p:txBody>
          <a:bodyPr/>
          <a:lstStyle/>
          <a:p>
            <a:pPr algn="ctr"/>
            <a:r>
              <a:rPr lang="de-DE" u="sng" dirty="0" smtClean="0"/>
              <a:t>Unreal Engine 4</a:t>
            </a:r>
            <a:endParaRPr lang="de-DE" u="sng" dirty="0"/>
          </a:p>
        </p:txBody>
      </p:sp>
      <p:sp>
        <p:nvSpPr>
          <p:cNvPr id="3" name="Textplatzhalter 2"/>
          <p:cNvSpPr>
            <a:spLocks noGrp="1"/>
          </p:cNvSpPr>
          <p:nvPr>
            <p:ph type="body" sz="quarter" idx="10"/>
          </p:nvPr>
        </p:nvSpPr>
        <p:spPr>
          <a:xfrm>
            <a:off x="381000" y="1340768"/>
            <a:ext cx="8382000" cy="1403461"/>
          </a:xfrm>
        </p:spPr>
        <p:txBody>
          <a:bodyPr/>
          <a:lstStyle/>
          <a:p>
            <a:r>
              <a:rPr lang="de-DE" sz="2800" dirty="0" smtClean="0"/>
              <a:t>Game-Engine entwickelt von </a:t>
            </a:r>
            <a:r>
              <a:rPr lang="de-DE" sz="2800" dirty="0" err="1" smtClean="0"/>
              <a:t>Epic</a:t>
            </a:r>
            <a:r>
              <a:rPr lang="de-DE" sz="2800" dirty="0" smtClean="0"/>
              <a:t> Games</a:t>
            </a:r>
          </a:p>
          <a:p>
            <a:r>
              <a:rPr lang="de-DE" sz="2800" dirty="0" smtClean="0"/>
              <a:t>Kostenlos bei nicht kommerzieller Nutzung</a:t>
            </a:r>
          </a:p>
          <a:p>
            <a:pPr marL="0" indent="0">
              <a:buNone/>
            </a:pPr>
            <a:endParaRPr lang="de-DE" dirty="0"/>
          </a:p>
        </p:txBody>
      </p:sp>
      <p:grpSp>
        <p:nvGrpSpPr>
          <p:cNvPr id="9" name="Gruppieren 8"/>
          <p:cNvGrpSpPr/>
          <p:nvPr/>
        </p:nvGrpSpPr>
        <p:grpSpPr>
          <a:xfrm>
            <a:off x="647564" y="2312204"/>
            <a:ext cx="7848872" cy="4545796"/>
            <a:chOff x="755576" y="2420888"/>
            <a:chExt cx="7848872" cy="4545796"/>
          </a:xfrm>
        </p:grpSpPr>
        <p:pic>
          <p:nvPicPr>
            <p:cNvPr id="7" name="Grafik 6"/>
            <p:cNvPicPr>
              <a:picLocks noChangeAspect="1"/>
            </p:cNvPicPr>
            <p:nvPr/>
          </p:nvPicPr>
          <p:blipFill rotWithShape="1">
            <a:blip r:embed="rId2"/>
            <a:srcRect r="46801" b="4661"/>
            <a:stretch/>
          </p:blipFill>
          <p:spPr>
            <a:xfrm>
              <a:off x="755576" y="2420888"/>
              <a:ext cx="7848872" cy="4219824"/>
            </a:xfrm>
            <a:prstGeom prst="rect">
              <a:avLst/>
            </a:prstGeom>
          </p:spPr>
        </p:pic>
        <p:sp>
          <p:nvSpPr>
            <p:cNvPr id="8" name="Textfeld 7"/>
            <p:cNvSpPr txBox="1"/>
            <p:nvPr/>
          </p:nvSpPr>
          <p:spPr>
            <a:xfrm>
              <a:off x="1331640" y="6597352"/>
              <a:ext cx="6480720" cy="369332"/>
            </a:xfrm>
            <a:prstGeom prst="rect">
              <a:avLst/>
            </a:prstGeom>
            <a:noFill/>
          </p:spPr>
          <p:txBody>
            <a:bodyPr wrap="square" rtlCol="0">
              <a:spAutoFit/>
            </a:bodyPr>
            <a:lstStyle/>
            <a:p>
              <a:pPr algn="ctr"/>
              <a:r>
                <a:rPr lang="de-DE" i="1" dirty="0" smtClean="0"/>
                <a:t>Editor der UE 4</a:t>
              </a:r>
              <a:endParaRPr lang="de-DE" i="1" dirty="0"/>
            </a:p>
          </p:txBody>
        </p:sp>
      </p:grpSp>
    </p:spTree>
    <p:extLst>
      <p:ext uri="{BB962C8B-B14F-4D97-AF65-F5344CB8AC3E}">
        <p14:creationId xmlns:p14="http://schemas.microsoft.com/office/powerpoint/2010/main" val="78248850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feld 16"/>
          <p:cNvSpPr txBox="1"/>
          <p:nvPr/>
        </p:nvSpPr>
        <p:spPr>
          <a:xfrm>
            <a:off x="1727684" y="5866756"/>
            <a:ext cx="5688632" cy="369332"/>
          </a:xfrm>
          <a:prstGeom prst="rect">
            <a:avLst/>
          </a:prstGeom>
          <a:noFill/>
        </p:spPr>
        <p:txBody>
          <a:bodyPr wrap="square" rtlCol="0">
            <a:spAutoFit/>
          </a:bodyPr>
          <a:lstStyle/>
          <a:p>
            <a:pPr algn="ctr"/>
            <a:r>
              <a:rPr lang="de-DE" dirty="0" smtClean="0"/>
              <a:t>Video: </a:t>
            </a:r>
            <a:r>
              <a:rPr lang="de-DE" dirty="0" smtClean="0"/>
              <a:t>Kampfsystem</a:t>
            </a:r>
          </a:p>
        </p:txBody>
      </p:sp>
      <p:pic>
        <p:nvPicPr>
          <p:cNvPr id="6" name="Combat Syst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051" y="980728"/>
            <a:ext cx="8773898" cy="4752528"/>
          </a:xfrm>
          <a:prstGeom prst="rect">
            <a:avLst/>
          </a:prstGeom>
        </p:spPr>
      </p:pic>
    </p:spTree>
    <p:extLst>
      <p:ext uri="{BB962C8B-B14F-4D97-AF65-F5344CB8AC3E}">
        <p14:creationId xmlns:p14="http://schemas.microsoft.com/office/powerpoint/2010/main" val="26312665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5150128"/>
          </a:xfrm>
        </p:spPr>
        <p:txBody>
          <a:bodyPr/>
          <a:lstStyle/>
          <a:p>
            <a:pPr marL="393192" indent="-393192" defTabSz="914400">
              <a:spcBef>
                <a:spcPts val="768"/>
              </a:spcBef>
              <a:buClr>
                <a:srgbClr val="FFFFFF"/>
              </a:buClr>
            </a:pPr>
            <a:r>
              <a:rPr lang="de-DE" dirty="0" smtClean="0">
                <a:solidFill>
                  <a:srgbClr val="FFFFFF"/>
                </a:solidFill>
              </a:rPr>
              <a:t>Gegner können auf verschiedene Weise auf den Spieler reagieren </a:t>
            </a:r>
          </a:p>
          <a:p>
            <a:pPr marL="393192" indent="-393192" defTabSz="914400">
              <a:spcBef>
                <a:spcPts val="768"/>
              </a:spcBef>
              <a:buClr>
                <a:srgbClr val="FFFFFF"/>
              </a:buClr>
            </a:pPr>
            <a:endParaRPr lang="de-DE" dirty="0">
              <a:solidFill>
                <a:srgbClr val="FFFFFF"/>
              </a:solidFill>
            </a:endParaRPr>
          </a:p>
          <a:p>
            <a:pPr marL="393192" indent="-393192" defTabSz="914400">
              <a:spcBef>
                <a:spcPts val="768"/>
              </a:spcBef>
              <a:buClr>
                <a:srgbClr val="FFFFFF"/>
              </a:buClr>
            </a:pPr>
            <a:endParaRPr lang="de-DE" dirty="0" smtClean="0">
              <a:solidFill>
                <a:srgbClr val="FFFFFF"/>
              </a:solidFill>
            </a:endParaRPr>
          </a:p>
          <a:p>
            <a:pPr marL="393192" indent="-393192" defTabSz="914400">
              <a:spcBef>
                <a:spcPts val="768"/>
              </a:spcBef>
              <a:buClr>
                <a:srgbClr val="FFFFFF"/>
              </a:buClr>
            </a:pPr>
            <a:endParaRPr lang="de-DE" dirty="0">
              <a:solidFill>
                <a:srgbClr val="FFFFFF"/>
              </a:solidFill>
            </a:endParaRPr>
          </a:p>
          <a:p>
            <a:pPr marL="393192" indent="-393192" defTabSz="914400">
              <a:spcBef>
                <a:spcPts val="768"/>
              </a:spcBef>
              <a:buClr>
                <a:srgbClr val="FFFFFF"/>
              </a:buClr>
            </a:pPr>
            <a:endParaRPr lang="de-DE" dirty="0" smtClean="0">
              <a:solidFill>
                <a:srgbClr val="FFFFFF"/>
              </a:solidFill>
            </a:endParaRPr>
          </a:p>
          <a:p>
            <a:pPr marL="393192" indent="-393192" defTabSz="914400">
              <a:spcBef>
                <a:spcPts val="768"/>
              </a:spcBef>
              <a:buClr>
                <a:srgbClr val="FFFFFF"/>
              </a:buClr>
            </a:pPr>
            <a:endParaRPr lang="de-DE" dirty="0">
              <a:solidFill>
                <a:srgbClr val="FFFFFF"/>
              </a:solidFill>
            </a:endParaRPr>
          </a:p>
          <a:p>
            <a:pPr marL="393192" indent="-393192" defTabSz="914400">
              <a:spcBef>
                <a:spcPts val="768"/>
              </a:spcBef>
              <a:buClr>
                <a:srgbClr val="FFFFFF"/>
              </a:buClr>
            </a:pPr>
            <a:endParaRPr lang="de-DE" dirty="0" smtClean="0">
              <a:solidFill>
                <a:srgbClr val="FFFFFF"/>
              </a:solidFill>
            </a:endParaRPr>
          </a:p>
          <a:p>
            <a:pPr marL="393192" indent="-393192" defTabSz="914400">
              <a:spcBef>
                <a:spcPts val="768"/>
              </a:spcBef>
              <a:buClr>
                <a:srgbClr val="FFFFFF"/>
              </a:buClr>
            </a:pPr>
            <a:r>
              <a:rPr lang="de-DE" dirty="0" smtClean="0">
                <a:solidFill>
                  <a:srgbClr val="FFFFFF"/>
                </a:solidFill>
              </a:rPr>
              <a:t>Alle Events können in der jeweiligen Subklasse überschrieben werden</a:t>
            </a: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BP-Enemy-</a:t>
            </a:r>
            <a:r>
              <a:rPr lang="de-DE" u="sng" dirty="0" err="1" smtClean="0">
                <a:effectLst>
                  <a:outerShdw blurRad="50800" dist="38100" dir="2700000" algn="tl">
                    <a:prstClr val="black">
                      <a:alpha val="40000"/>
                    </a:prstClr>
                  </a:outerShdw>
                </a:effectLst>
                <a:latin typeface="Calibri"/>
                <a:cs typeface="Arial"/>
              </a:rPr>
              <a:t>Superclass</a:t>
            </a:r>
            <a:endParaRPr lang="de-DE" u="sng" dirty="0">
              <a:effectLst>
                <a:outerShdw blurRad="50800" dist="38100" dir="2700000" algn="tl">
                  <a:prstClr val="black">
                    <a:alpha val="40000"/>
                  </a:prstClr>
                </a:outerShdw>
              </a:effectLst>
              <a:latin typeface="Calibri"/>
              <a:cs typeface="Arial"/>
            </a:endParaRPr>
          </a:p>
        </p:txBody>
      </p:sp>
      <p:pic>
        <p:nvPicPr>
          <p:cNvPr id="2" name="Grafik 1"/>
          <p:cNvPicPr>
            <a:picLocks noChangeAspect="1"/>
          </p:cNvPicPr>
          <p:nvPr/>
        </p:nvPicPr>
        <p:blipFill>
          <a:blip r:embed="rId3"/>
          <a:stretch>
            <a:fillRect/>
          </a:stretch>
        </p:blipFill>
        <p:spPr>
          <a:xfrm>
            <a:off x="1835696" y="2348880"/>
            <a:ext cx="5253363" cy="3024336"/>
          </a:xfrm>
          <a:prstGeom prst="rect">
            <a:avLst/>
          </a:prstGeom>
        </p:spPr>
      </p:pic>
    </p:spTree>
    <p:extLst>
      <p:ext uri="{BB962C8B-B14F-4D97-AF65-F5344CB8AC3E}">
        <p14:creationId xmlns:p14="http://schemas.microsoft.com/office/powerpoint/2010/main" val="120041984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886397"/>
          </a:xfrm>
        </p:spPr>
        <p:txBody>
          <a:bodyPr/>
          <a:lstStyle/>
          <a:p>
            <a:pPr marL="393192" indent="-393192" defTabSz="914400">
              <a:spcBef>
                <a:spcPts val="768"/>
              </a:spcBef>
              <a:buClr>
                <a:srgbClr val="FFFFFF"/>
              </a:buClr>
            </a:pPr>
            <a:r>
              <a:rPr lang="de-DE" dirty="0" smtClean="0">
                <a:solidFill>
                  <a:srgbClr val="FFFFFF"/>
                </a:solidFill>
              </a:rPr>
              <a:t>Können verschiedene Waffen tragen (</a:t>
            </a:r>
            <a:r>
              <a:rPr lang="de-DE" dirty="0" err="1" smtClean="0">
                <a:solidFill>
                  <a:srgbClr val="FFFFFF"/>
                </a:solidFill>
              </a:rPr>
              <a:t>zuweisbar</a:t>
            </a:r>
            <a:r>
              <a:rPr lang="de-DE" dirty="0" smtClean="0">
                <a:solidFill>
                  <a:srgbClr val="FFFFFF"/>
                </a:solidFill>
              </a:rPr>
              <a:t> im Editor unten rechts)</a:t>
            </a: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BP-Enemy-Human</a:t>
            </a:r>
            <a:endParaRPr lang="de-DE" u="sng" dirty="0">
              <a:effectLst>
                <a:outerShdw blurRad="50800" dist="38100" dir="2700000" algn="tl">
                  <a:prstClr val="black">
                    <a:alpha val="40000"/>
                  </a:prstClr>
                </a:outerShdw>
              </a:effectLst>
              <a:latin typeface="Calibri"/>
              <a:cs typeface="Arial"/>
            </a:endParaRPr>
          </a:p>
        </p:txBody>
      </p:sp>
      <p:pic>
        <p:nvPicPr>
          <p:cNvPr id="5" name="Grafik 4"/>
          <p:cNvPicPr>
            <a:picLocks noChangeAspect="1"/>
          </p:cNvPicPr>
          <p:nvPr/>
        </p:nvPicPr>
        <p:blipFill>
          <a:blip r:embed="rId3"/>
          <a:stretch>
            <a:fillRect/>
          </a:stretch>
        </p:blipFill>
        <p:spPr>
          <a:xfrm>
            <a:off x="1259632" y="2420888"/>
            <a:ext cx="6914230" cy="4185048"/>
          </a:xfrm>
          <a:prstGeom prst="rect">
            <a:avLst/>
          </a:prstGeom>
        </p:spPr>
      </p:pic>
    </p:spTree>
    <p:extLst>
      <p:ext uri="{BB962C8B-B14F-4D97-AF65-F5344CB8AC3E}">
        <p14:creationId xmlns:p14="http://schemas.microsoft.com/office/powerpoint/2010/main" val="73336762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1329595"/>
          </a:xfrm>
        </p:spPr>
        <p:txBody>
          <a:bodyPr/>
          <a:lstStyle/>
          <a:p>
            <a:pPr marL="393192" indent="-393192" defTabSz="914400">
              <a:spcBef>
                <a:spcPts val="768"/>
              </a:spcBef>
              <a:buClr>
                <a:srgbClr val="FFFFFF"/>
              </a:buClr>
            </a:pPr>
            <a:r>
              <a:rPr lang="de-DE" dirty="0" smtClean="0">
                <a:solidFill>
                  <a:srgbClr val="FFFFFF"/>
                </a:solidFill>
              </a:rPr>
              <a:t>In der </a:t>
            </a:r>
            <a:r>
              <a:rPr lang="de-DE" dirty="0" err="1" smtClean="0">
                <a:solidFill>
                  <a:srgbClr val="FFFFFF"/>
                </a:solidFill>
              </a:rPr>
              <a:t>Attack</a:t>
            </a:r>
            <a:r>
              <a:rPr lang="de-DE" dirty="0" smtClean="0">
                <a:solidFill>
                  <a:srgbClr val="FFFFFF"/>
                </a:solidFill>
              </a:rPr>
              <a:t>-Funktion wird per Line-Trace nach einem Gegner gesucht und „</a:t>
            </a:r>
            <a:r>
              <a:rPr lang="de-DE" dirty="0" err="1" smtClean="0">
                <a:solidFill>
                  <a:srgbClr val="FFFFFF"/>
                </a:solidFill>
              </a:rPr>
              <a:t>OnHit</a:t>
            </a:r>
            <a:r>
              <a:rPr lang="de-DE" dirty="0" smtClean="0">
                <a:solidFill>
                  <a:srgbClr val="FFFFFF"/>
                </a:solidFill>
              </a:rPr>
              <a:t>“ aufgerufen, falls jemand getroffen wurde</a:t>
            </a: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Kampfsystem</a:t>
            </a:r>
            <a:endParaRPr lang="de-DE" u="sng" dirty="0">
              <a:effectLst>
                <a:outerShdw blurRad="50800" dist="38100" dir="2700000" algn="tl">
                  <a:prstClr val="black">
                    <a:alpha val="40000"/>
                  </a:prstClr>
                </a:outerShdw>
              </a:effectLst>
              <a:latin typeface="Calibri"/>
              <a:cs typeface="Arial"/>
            </a:endParaRPr>
          </a:p>
        </p:txBody>
      </p:sp>
      <p:pic>
        <p:nvPicPr>
          <p:cNvPr id="6" name="Grafik 5"/>
          <p:cNvPicPr>
            <a:picLocks noChangeAspect="1"/>
          </p:cNvPicPr>
          <p:nvPr/>
        </p:nvPicPr>
        <p:blipFill>
          <a:blip r:embed="rId3"/>
          <a:stretch>
            <a:fillRect/>
          </a:stretch>
        </p:blipFill>
        <p:spPr>
          <a:xfrm>
            <a:off x="431698" y="2780928"/>
            <a:ext cx="8350169" cy="3672408"/>
          </a:xfrm>
          <a:prstGeom prst="rect">
            <a:avLst/>
          </a:prstGeom>
        </p:spPr>
      </p:pic>
    </p:spTree>
    <p:extLst>
      <p:ext uri="{BB962C8B-B14F-4D97-AF65-F5344CB8AC3E}">
        <p14:creationId xmlns:p14="http://schemas.microsoft.com/office/powerpoint/2010/main" val="186598340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1479379"/>
          </a:xfrm>
        </p:spPr>
        <p:txBody>
          <a:bodyPr/>
          <a:lstStyle/>
          <a:p>
            <a:pPr marL="393192" indent="-393192" defTabSz="914400">
              <a:spcBef>
                <a:spcPts val="768"/>
              </a:spcBef>
              <a:buClr>
                <a:srgbClr val="FFFFFF"/>
              </a:buClr>
            </a:pPr>
            <a:r>
              <a:rPr lang="de-DE" dirty="0" smtClean="0">
                <a:solidFill>
                  <a:srgbClr val="FFFFFF"/>
                </a:solidFill>
              </a:rPr>
              <a:t>4 Schadens- und Resistenztypen</a:t>
            </a:r>
          </a:p>
          <a:p>
            <a:pPr marL="910717" lvl="1" indent="-393192" defTabSz="914400">
              <a:spcBef>
                <a:spcPts val="768"/>
              </a:spcBef>
              <a:buClr>
                <a:srgbClr val="FFFFFF"/>
              </a:buClr>
            </a:pPr>
            <a:r>
              <a:rPr lang="de-DE" dirty="0" err="1" smtClean="0">
                <a:solidFill>
                  <a:srgbClr val="FFFFFF"/>
                </a:solidFill>
              </a:rPr>
              <a:t>Blunt</a:t>
            </a:r>
            <a:r>
              <a:rPr lang="de-DE" dirty="0" smtClean="0">
                <a:solidFill>
                  <a:srgbClr val="FFFFFF"/>
                </a:solidFill>
              </a:rPr>
              <a:t>, </a:t>
            </a:r>
            <a:r>
              <a:rPr lang="de-DE" dirty="0" err="1" smtClean="0">
                <a:solidFill>
                  <a:srgbClr val="FFFFFF"/>
                </a:solidFill>
              </a:rPr>
              <a:t>Slash</a:t>
            </a:r>
            <a:r>
              <a:rPr lang="de-DE" dirty="0" smtClean="0">
                <a:solidFill>
                  <a:srgbClr val="FFFFFF"/>
                </a:solidFill>
              </a:rPr>
              <a:t>, Pierce, </a:t>
            </a:r>
            <a:r>
              <a:rPr lang="de-DE" dirty="0" err="1" smtClean="0">
                <a:solidFill>
                  <a:srgbClr val="FFFFFF"/>
                </a:solidFill>
              </a:rPr>
              <a:t>Fire</a:t>
            </a:r>
            <a:endParaRPr lang="de-DE" dirty="0" smtClean="0">
              <a:solidFill>
                <a:srgbClr val="FFFFFF"/>
              </a:solidFill>
            </a:endParaRPr>
          </a:p>
          <a:p>
            <a:pPr marL="393192" indent="-393192" defTabSz="914400">
              <a:spcBef>
                <a:spcPts val="768"/>
              </a:spcBef>
              <a:buClr>
                <a:srgbClr val="FFFFFF"/>
              </a:buClr>
            </a:pPr>
            <a:r>
              <a:rPr lang="de-DE" dirty="0" err="1" smtClean="0">
                <a:solidFill>
                  <a:srgbClr val="FFFFFF"/>
                </a:solidFill>
              </a:rPr>
              <a:t>Lifesteal</a:t>
            </a:r>
            <a:r>
              <a:rPr lang="de-DE" dirty="0" smtClean="0">
                <a:solidFill>
                  <a:srgbClr val="FFFFFF"/>
                </a:solidFill>
              </a:rPr>
              <a:t>, </a:t>
            </a:r>
            <a:r>
              <a:rPr lang="de-DE" dirty="0" err="1" smtClean="0">
                <a:solidFill>
                  <a:srgbClr val="FFFFFF"/>
                </a:solidFill>
              </a:rPr>
              <a:t>Damage</a:t>
            </a:r>
            <a:r>
              <a:rPr lang="de-DE" dirty="0" smtClean="0">
                <a:solidFill>
                  <a:srgbClr val="FFFFFF"/>
                </a:solidFill>
              </a:rPr>
              <a:t> </a:t>
            </a:r>
            <a:r>
              <a:rPr lang="de-DE" dirty="0" err="1" smtClean="0">
                <a:solidFill>
                  <a:srgbClr val="FFFFFF"/>
                </a:solidFill>
              </a:rPr>
              <a:t>Reflection</a:t>
            </a:r>
            <a:r>
              <a:rPr lang="de-DE" dirty="0" smtClean="0">
                <a:solidFill>
                  <a:srgbClr val="FFFFFF"/>
                </a:solidFill>
              </a:rPr>
              <a:t>, </a:t>
            </a:r>
            <a:r>
              <a:rPr lang="de-DE" dirty="0" err="1" smtClean="0">
                <a:solidFill>
                  <a:srgbClr val="FFFFFF"/>
                </a:solidFill>
              </a:rPr>
              <a:t>Strength</a:t>
            </a:r>
            <a:endParaRPr lang="de-DE" dirty="0" smtClean="0">
              <a:solidFill>
                <a:srgbClr val="FFFFFF"/>
              </a:solidFill>
            </a:endParaRP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Schadensberechnung</a:t>
            </a:r>
            <a:endParaRPr lang="de-DE" u="sng" dirty="0">
              <a:effectLst>
                <a:outerShdw blurRad="50800" dist="38100" dir="2700000" algn="tl">
                  <a:prstClr val="black">
                    <a:alpha val="40000"/>
                  </a:prstClr>
                </a:outerShdw>
              </a:effectLst>
              <a:latin typeface="Calibri"/>
              <a:cs typeface="Arial"/>
            </a:endParaRPr>
          </a:p>
        </p:txBody>
      </p:sp>
      <p:pic>
        <p:nvPicPr>
          <p:cNvPr id="2" name="Grafik 1"/>
          <p:cNvPicPr>
            <a:picLocks noChangeAspect="1"/>
          </p:cNvPicPr>
          <p:nvPr/>
        </p:nvPicPr>
        <p:blipFill>
          <a:blip r:embed="rId3"/>
          <a:stretch>
            <a:fillRect/>
          </a:stretch>
        </p:blipFill>
        <p:spPr>
          <a:xfrm>
            <a:off x="145319" y="3573016"/>
            <a:ext cx="8850438" cy="2880320"/>
          </a:xfrm>
          <a:prstGeom prst="rect">
            <a:avLst/>
          </a:prstGeom>
        </p:spPr>
      </p:pic>
    </p:spTree>
    <p:extLst>
      <p:ext uri="{BB962C8B-B14F-4D97-AF65-F5344CB8AC3E}">
        <p14:creationId xmlns:p14="http://schemas.microsoft.com/office/powerpoint/2010/main" val="21359029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1977977"/>
          </a:xfrm>
        </p:spPr>
        <p:txBody>
          <a:bodyPr/>
          <a:lstStyle/>
          <a:p>
            <a:pPr marL="393192" indent="-393192" defTabSz="914400">
              <a:spcBef>
                <a:spcPts val="768"/>
              </a:spcBef>
              <a:buClr>
                <a:srgbClr val="FFFFFF"/>
              </a:buClr>
            </a:pPr>
            <a:r>
              <a:rPr lang="de-DE" dirty="0" smtClean="0">
                <a:solidFill>
                  <a:srgbClr val="FFFFFF"/>
                </a:solidFill>
              </a:rPr>
              <a:t>Aktionen verbrauchen Ausdauer</a:t>
            </a:r>
          </a:p>
          <a:p>
            <a:pPr marL="393192" indent="-393192" defTabSz="914400">
              <a:spcBef>
                <a:spcPts val="768"/>
              </a:spcBef>
              <a:buClr>
                <a:srgbClr val="FFFFFF"/>
              </a:buClr>
            </a:pPr>
            <a:r>
              <a:rPr lang="de-DE" dirty="0" smtClean="0">
                <a:solidFill>
                  <a:srgbClr val="FFFFFF"/>
                </a:solidFill>
              </a:rPr>
              <a:t>Geschwindigkeit des Spielers beeinflusst Regeneration</a:t>
            </a:r>
          </a:p>
          <a:p>
            <a:pPr marL="393192" indent="-393192" defTabSz="914400">
              <a:spcBef>
                <a:spcPts val="768"/>
              </a:spcBef>
              <a:buClr>
                <a:srgbClr val="FFFFFF"/>
              </a:buClr>
            </a:pPr>
            <a:endParaRPr lang="de-DE" dirty="0" smtClean="0">
              <a:solidFill>
                <a:srgbClr val="FFFFFF"/>
              </a:solidFill>
            </a:endParaRP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Ausdauersystem</a:t>
            </a:r>
          </a:p>
        </p:txBody>
      </p:sp>
      <p:pic>
        <p:nvPicPr>
          <p:cNvPr id="4" name="Grafik 3"/>
          <p:cNvPicPr>
            <a:picLocks noChangeAspect="1"/>
          </p:cNvPicPr>
          <p:nvPr/>
        </p:nvPicPr>
        <p:blipFill>
          <a:blip r:embed="rId3"/>
          <a:stretch>
            <a:fillRect/>
          </a:stretch>
        </p:blipFill>
        <p:spPr>
          <a:xfrm>
            <a:off x="512165" y="2780928"/>
            <a:ext cx="8116746" cy="3867646"/>
          </a:xfrm>
          <a:prstGeom prst="rect">
            <a:avLst/>
          </a:prstGeom>
        </p:spPr>
      </p:pic>
    </p:spTree>
    <p:extLst>
      <p:ext uri="{BB962C8B-B14F-4D97-AF65-F5344CB8AC3E}">
        <p14:creationId xmlns:p14="http://schemas.microsoft.com/office/powerpoint/2010/main" val="94511122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3188565"/>
          </a:xfrm>
        </p:spPr>
        <p:txBody>
          <a:bodyPr/>
          <a:lstStyle/>
          <a:p>
            <a:pPr marL="393192" indent="-393192" defTabSz="914400">
              <a:spcBef>
                <a:spcPts val="768"/>
              </a:spcBef>
              <a:buClr>
                <a:srgbClr val="FFFFFF"/>
              </a:buClr>
            </a:pPr>
            <a:r>
              <a:rPr lang="de-DE" dirty="0" smtClean="0">
                <a:solidFill>
                  <a:srgbClr val="FFFFFF"/>
                </a:solidFill>
              </a:rPr>
              <a:t>Equipment modifiziert die Werte des Spielers</a:t>
            </a:r>
            <a:endParaRPr lang="de-DE" dirty="0">
              <a:solidFill>
                <a:srgbClr val="FFFFFF"/>
              </a:solidFill>
            </a:endParaRPr>
          </a:p>
          <a:p>
            <a:pPr marL="910717" lvl="1" indent="-393192" defTabSz="914400">
              <a:spcBef>
                <a:spcPts val="768"/>
              </a:spcBef>
              <a:buClr>
                <a:srgbClr val="FFFFFF"/>
              </a:buClr>
            </a:pPr>
            <a:r>
              <a:rPr lang="de-DE" dirty="0" smtClean="0">
                <a:solidFill>
                  <a:srgbClr val="FFFFFF"/>
                </a:solidFill>
              </a:rPr>
              <a:t>Verschiedene Seltenheitsgrade bedeuten verschieden große Modifikationswerte</a:t>
            </a:r>
          </a:p>
          <a:p>
            <a:pPr marL="910717" lvl="1" indent="-393192" defTabSz="914400">
              <a:spcBef>
                <a:spcPts val="768"/>
              </a:spcBef>
              <a:buClr>
                <a:srgbClr val="FFFFFF"/>
              </a:buClr>
            </a:pPr>
            <a:r>
              <a:rPr lang="de-DE" dirty="0" err="1" smtClean="0">
                <a:solidFill>
                  <a:srgbClr val="FFFFFF"/>
                </a:solidFill>
              </a:rPr>
              <a:t>Divine</a:t>
            </a:r>
            <a:r>
              <a:rPr lang="de-DE" dirty="0" smtClean="0">
                <a:solidFill>
                  <a:srgbClr val="FFFFFF"/>
                </a:solidFill>
              </a:rPr>
              <a:t> Items (seltenste Rarität) verändern die Spielmechanik</a:t>
            </a:r>
            <a:endParaRPr lang="de-DE" dirty="0">
              <a:solidFill>
                <a:srgbClr val="FFFFFF"/>
              </a:solidFill>
            </a:endParaRPr>
          </a:p>
          <a:p>
            <a:pPr marL="393192" indent="-393192" defTabSz="914400">
              <a:spcBef>
                <a:spcPts val="768"/>
              </a:spcBef>
              <a:buClr>
                <a:srgbClr val="FFFFFF"/>
              </a:buClr>
            </a:pPr>
            <a:r>
              <a:rPr lang="de-DE" dirty="0" err="1" smtClean="0">
                <a:solidFill>
                  <a:srgbClr val="FFFFFF"/>
                </a:solidFill>
              </a:rPr>
              <a:t>Health</a:t>
            </a:r>
            <a:r>
              <a:rPr lang="de-DE" dirty="0" smtClean="0">
                <a:solidFill>
                  <a:srgbClr val="FFFFFF"/>
                </a:solidFill>
              </a:rPr>
              <a:t> kann nur durch </a:t>
            </a:r>
            <a:r>
              <a:rPr lang="de-DE" dirty="0" err="1" smtClean="0">
                <a:solidFill>
                  <a:srgbClr val="FFFFFF"/>
                </a:solidFill>
              </a:rPr>
              <a:t>Lifesteal</a:t>
            </a:r>
            <a:r>
              <a:rPr lang="de-DE" dirty="0">
                <a:solidFill>
                  <a:srgbClr val="FFFFFF"/>
                </a:solidFill>
              </a:rPr>
              <a:t> </a:t>
            </a:r>
            <a:r>
              <a:rPr lang="de-DE" dirty="0" smtClean="0">
                <a:solidFill>
                  <a:srgbClr val="FFFFFF"/>
                </a:solidFill>
              </a:rPr>
              <a:t>und </a:t>
            </a:r>
            <a:r>
              <a:rPr lang="de-DE" dirty="0" err="1" smtClean="0">
                <a:solidFill>
                  <a:srgbClr val="FFFFFF"/>
                </a:solidFill>
              </a:rPr>
              <a:t>Consumables</a:t>
            </a:r>
            <a:r>
              <a:rPr lang="de-DE" dirty="0" smtClean="0">
                <a:solidFill>
                  <a:srgbClr val="FFFFFF"/>
                </a:solidFill>
              </a:rPr>
              <a:t> regeneriert werden</a:t>
            </a: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err="1" smtClean="0">
                <a:effectLst>
                  <a:outerShdw blurRad="50800" dist="38100" dir="2700000" algn="tl">
                    <a:prstClr val="black">
                      <a:alpha val="40000"/>
                    </a:prstClr>
                  </a:outerShdw>
                </a:effectLst>
                <a:latin typeface="Calibri"/>
                <a:cs typeface="Arial"/>
              </a:rPr>
              <a:t>Itemsystem</a:t>
            </a:r>
            <a:endParaRPr lang="de-DE" u="sng" dirty="0" smtClean="0">
              <a:effectLst>
                <a:outerShdw blurRad="50800" dist="38100" dir="2700000" algn="tl">
                  <a:prstClr val="black">
                    <a:alpha val="40000"/>
                  </a:prstClr>
                </a:outerShdw>
              </a:effectLst>
              <a:latin typeface="Calibri"/>
              <a:cs typeface="Arial"/>
            </a:endParaRPr>
          </a:p>
        </p:txBody>
      </p:sp>
      <p:pic>
        <p:nvPicPr>
          <p:cNvPr id="2" name="Grafik 1"/>
          <p:cNvPicPr>
            <a:picLocks noChangeAspect="1"/>
          </p:cNvPicPr>
          <p:nvPr/>
        </p:nvPicPr>
        <p:blipFill>
          <a:blip r:embed="rId3"/>
          <a:stretch>
            <a:fillRect/>
          </a:stretch>
        </p:blipFill>
        <p:spPr>
          <a:xfrm>
            <a:off x="755576" y="4529333"/>
            <a:ext cx="3281133" cy="2125414"/>
          </a:xfrm>
          <a:prstGeom prst="rect">
            <a:avLst/>
          </a:prstGeom>
        </p:spPr>
      </p:pic>
      <p:pic>
        <p:nvPicPr>
          <p:cNvPr id="6" name="Grafik 5"/>
          <p:cNvPicPr>
            <a:picLocks noChangeAspect="1"/>
          </p:cNvPicPr>
          <p:nvPr/>
        </p:nvPicPr>
        <p:blipFill>
          <a:blip r:embed="rId4"/>
          <a:stretch>
            <a:fillRect/>
          </a:stretch>
        </p:blipFill>
        <p:spPr>
          <a:xfrm>
            <a:off x="4788024" y="4529333"/>
            <a:ext cx="3723895" cy="2125414"/>
          </a:xfrm>
          <a:prstGeom prst="rect">
            <a:avLst/>
          </a:prstGeom>
        </p:spPr>
      </p:pic>
    </p:spTree>
    <p:extLst>
      <p:ext uri="{BB962C8B-B14F-4D97-AF65-F5344CB8AC3E}">
        <p14:creationId xmlns:p14="http://schemas.microsoft.com/office/powerpoint/2010/main" val="417573224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endParaRPr lang="de-DE" dirty="0"/>
          </a:p>
        </p:txBody>
      </p:sp>
      <p:pic>
        <p:nvPicPr>
          <p:cNvPr id="4" name="Grafik 3"/>
          <p:cNvPicPr>
            <a:picLocks noChangeAspect="1"/>
          </p:cNvPicPr>
          <p:nvPr/>
        </p:nvPicPr>
        <p:blipFill>
          <a:blip r:embed="rId2"/>
          <a:stretch>
            <a:fillRect/>
          </a:stretch>
        </p:blipFill>
        <p:spPr>
          <a:xfrm>
            <a:off x="107504" y="692696"/>
            <a:ext cx="8870722" cy="5256584"/>
          </a:xfrm>
          <a:prstGeom prst="rect">
            <a:avLst/>
          </a:prstGeom>
        </p:spPr>
      </p:pic>
      <p:sp>
        <p:nvSpPr>
          <p:cNvPr id="5" name="Textfeld 4"/>
          <p:cNvSpPr txBox="1"/>
          <p:nvPr/>
        </p:nvSpPr>
        <p:spPr>
          <a:xfrm>
            <a:off x="2774720" y="5928717"/>
            <a:ext cx="3536289" cy="369332"/>
          </a:xfrm>
          <a:prstGeom prst="rect">
            <a:avLst/>
          </a:prstGeom>
          <a:noFill/>
        </p:spPr>
        <p:txBody>
          <a:bodyPr wrap="none" rtlCol="0">
            <a:spAutoFit/>
          </a:bodyPr>
          <a:lstStyle/>
          <a:p>
            <a:r>
              <a:rPr lang="de-DE" dirty="0" err="1" smtClean="0"/>
              <a:t>Divine</a:t>
            </a:r>
            <a:r>
              <a:rPr lang="de-DE" dirty="0" smtClean="0"/>
              <a:t> </a:t>
            </a:r>
            <a:r>
              <a:rPr lang="de-DE" dirty="0" err="1" smtClean="0"/>
              <a:t>Weapon</a:t>
            </a:r>
            <a:r>
              <a:rPr lang="de-DE" dirty="0" smtClean="0"/>
              <a:t> „</a:t>
            </a:r>
            <a:r>
              <a:rPr lang="de-DE" dirty="0" err="1" smtClean="0"/>
              <a:t>Hyldrath</a:t>
            </a:r>
            <a:r>
              <a:rPr lang="de-DE" dirty="0" smtClean="0"/>
              <a:t>“ </a:t>
            </a:r>
            <a:r>
              <a:rPr lang="de-DE" dirty="0" err="1" smtClean="0"/>
              <a:t>Function</a:t>
            </a:r>
            <a:endParaRPr lang="de-DE" dirty="0"/>
          </a:p>
        </p:txBody>
      </p:sp>
    </p:spTree>
    <p:extLst>
      <p:ext uri="{BB962C8B-B14F-4D97-AF65-F5344CB8AC3E}">
        <p14:creationId xmlns:p14="http://schemas.microsoft.com/office/powerpoint/2010/main" val="384475749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8991" y="289917"/>
            <a:ext cx="8382000" cy="664797"/>
          </a:xfrm>
        </p:spPr>
        <p:txBody>
          <a:bodyPr/>
          <a:lstStyle/>
          <a:p>
            <a:pPr algn="ctr" defTabSz="914400">
              <a:lnSpc>
                <a:spcPct val="90000"/>
              </a:lnSpc>
              <a:spcBef>
                <a:spcPts val="0"/>
              </a:spcBef>
              <a:buNone/>
            </a:pPr>
            <a:r>
              <a:rPr lang="de-DE" u="sng" dirty="0" smtClean="0">
                <a:effectLst>
                  <a:outerShdw blurRad="50800" dist="38100" dir="2700000" algn="tl">
                    <a:prstClr val="black">
                      <a:alpha val="40000"/>
                    </a:prstClr>
                  </a:outerShdw>
                </a:effectLst>
                <a:latin typeface="Calibri"/>
                <a:cs typeface="Arial"/>
              </a:rPr>
              <a:t>Klassenhierarchie</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4" name="Abgerundetes Rechteck 3"/>
          <p:cNvSpPr/>
          <p:nvPr/>
        </p:nvSpPr>
        <p:spPr bwMode="auto">
          <a:xfrm>
            <a:off x="3275853" y="4282566"/>
            <a:ext cx="2201333" cy="882953"/>
          </a:xfrm>
          <a:prstGeom prst="roundRect">
            <a:avLst>
              <a:gd name="adj" fmla="val 9033"/>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BP_Equipment</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5" name="Abgerundetes Rechteck 4"/>
          <p:cNvSpPr/>
          <p:nvPr/>
        </p:nvSpPr>
        <p:spPr bwMode="auto">
          <a:xfrm>
            <a:off x="3275856" y="2132856"/>
            <a:ext cx="2201333" cy="882953"/>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BP_Interactable</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6" name="Abgerundetes Rechteck 5"/>
          <p:cNvSpPr/>
          <p:nvPr/>
        </p:nvSpPr>
        <p:spPr bwMode="auto">
          <a:xfrm>
            <a:off x="3151342" y="3161353"/>
            <a:ext cx="2450356" cy="882953"/>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BP_InventoryItem</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7" name="Abgerundetes Rechteck 6"/>
          <p:cNvSpPr/>
          <p:nvPr/>
        </p:nvSpPr>
        <p:spPr bwMode="auto">
          <a:xfrm>
            <a:off x="5949427" y="5478840"/>
            <a:ext cx="2201333" cy="882953"/>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BP_Shield</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8" name="Abgerundetes Rechteck 7"/>
          <p:cNvSpPr/>
          <p:nvPr/>
        </p:nvSpPr>
        <p:spPr bwMode="auto">
          <a:xfrm>
            <a:off x="3522795" y="5478841"/>
            <a:ext cx="2201333"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BP_Weapon</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9" name="Abgerundetes Rechteck 8"/>
          <p:cNvSpPr/>
          <p:nvPr/>
        </p:nvSpPr>
        <p:spPr bwMode="auto">
          <a:xfrm>
            <a:off x="251520" y="5478841"/>
            <a:ext cx="3145815"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BP_ArmorEnchantment</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11" name="Abgerundetes Rechteck 10"/>
          <p:cNvSpPr/>
          <p:nvPr/>
        </p:nvSpPr>
        <p:spPr bwMode="auto">
          <a:xfrm>
            <a:off x="3275854" y="1104359"/>
            <a:ext cx="2201333"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Actor</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12" name="Textfeld 11"/>
          <p:cNvSpPr txBox="1"/>
          <p:nvPr/>
        </p:nvSpPr>
        <p:spPr>
          <a:xfrm>
            <a:off x="5724128" y="1222669"/>
            <a:ext cx="2822848" cy="646331"/>
          </a:xfrm>
          <a:prstGeom prst="rect">
            <a:avLst/>
          </a:prstGeom>
          <a:noFill/>
        </p:spPr>
        <p:txBody>
          <a:bodyPr wrap="square" rtlCol="0">
            <a:spAutoFit/>
          </a:bodyPr>
          <a:lstStyle/>
          <a:p>
            <a:r>
              <a:rPr lang="de-DE" dirty="0" smtClean="0"/>
              <a:t>In der Welt platzierbare Objekte</a:t>
            </a:r>
            <a:endParaRPr lang="de-DE" dirty="0"/>
          </a:p>
        </p:txBody>
      </p:sp>
      <p:sp>
        <p:nvSpPr>
          <p:cNvPr id="13" name="Textfeld 12"/>
          <p:cNvSpPr txBox="1"/>
          <p:nvPr/>
        </p:nvSpPr>
        <p:spPr>
          <a:xfrm>
            <a:off x="5707739" y="2387824"/>
            <a:ext cx="2822848" cy="369332"/>
          </a:xfrm>
          <a:prstGeom prst="rect">
            <a:avLst/>
          </a:prstGeom>
          <a:noFill/>
        </p:spPr>
        <p:txBody>
          <a:bodyPr wrap="square" rtlCol="0">
            <a:spAutoFit/>
          </a:bodyPr>
          <a:lstStyle/>
          <a:p>
            <a:r>
              <a:rPr lang="de-DE" dirty="0" smtClean="0"/>
              <a:t>Interagierbare Objekte</a:t>
            </a:r>
            <a:endParaRPr lang="de-DE" dirty="0"/>
          </a:p>
        </p:txBody>
      </p:sp>
      <p:sp>
        <p:nvSpPr>
          <p:cNvPr id="14" name="Textfeld 13"/>
          <p:cNvSpPr txBox="1"/>
          <p:nvPr/>
        </p:nvSpPr>
        <p:spPr>
          <a:xfrm>
            <a:off x="5724128" y="3418163"/>
            <a:ext cx="2822848" cy="369332"/>
          </a:xfrm>
          <a:prstGeom prst="rect">
            <a:avLst/>
          </a:prstGeom>
          <a:noFill/>
        </p:spPr>
        <p:txBody>
          <a:bodyPr wrap="square" rtlCol="0">
            <a:spAutoFit/>
          </a:bodyPr>
          <a:lstStyle/>
          <a:p>
            <a:r>
              <a:rPr lang="de-DE" dirty="0" smtClean="0"/>
              <a:t>Sammelbare Objekte</a:t>
            </a:r>
            <a:endParaRPr lang="de-DE" dirty="0"/>
          </a:p>
        </p:txBody>
      </p:sp>
      <p:sp>
        <p:nvSpPr>
          <p:cNvPr id="15" name="Textfeld 14"/>
          <p:cNvSpPr txBox="1"/>
          <p:nvPr/>
        </p:nvSpPr>
        <p:spPr>
          <a:xfrm>
            <a:off x="5724128" y="4539376"/>
            <a:ext cx="2822848" cy="369332"/>
          </a:xfrm>
          <a:prstGeom prst="rect">
            <a:avLst/>
          </a:prstGeom>
          <a:noFill/>
        </p:spPr>
        <p:txBody>
          <a:bodyPr wrap="square" rtlCol="0">
            <a:spAutoFit/>
          </a:bodyPr>
          <a:lstStyle/>
          <a:p>
            <a:r>
              <a:rPr lang="de-DE" dirty="0" smtClean="0"/>
              <a:t>Ausrüstbare Objekte</a:t>
            </a:r>
            <a:endParaRPr lang="de-DE" dirty="0"/>
          </a:p>
        </p:txBody>
      </p:sp>
      <p:cxnSp>
        <p:nvCxnSpPr>
          <p:cNvPr id="17" name="Gerade Verbindung mit Pfeil 16"/>
          <p:cNvCxnSpPr>
            <a:stCxn id="11" idx="2"/>
          </p:cNvCxnSpPr>
          <p:nvPr/>
        </p:nvCxnSpPr>
        <p:spPr>
          <a:xfrm flipH="1">
            <a:off x="4376519" y="1987312"/>
            <a:ext cx="2" cy="14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5" idx="2"/>
            <a:endCxn id="6" idx="0"/>
          </p:cNvCxnSpPr>
          <p:nvPr/>
        </p:nvCxnSpPr>
        <p:spPr>
          <a:xfrm flipH="1">
            <a:off x="4376520" y="3015809"/>
            <a:ext cx="3" cy="14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stCxn id="6" idx="2"/>
            <a:endCxn id="4" idx="0"/>
          </p:cNvCxnSpPr>
          <p:nvPr/>
        </p:nvCxnSpPr>
        <p:spPr>
          <a:xfrm>
            <a:off x="4376520" y="4044306"/>
            <a:ext cx="0" cy="238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a:stCxn id="4" idx="2"/>
            <a:endCxn id="9" idx="0"/>
          </p:cNvCxnSpPr>
          <p:nvPr/>
        </p:nvCxnSpPr>
        <p:spPr>
          <a:xfrm flipH="1">
            <a:off x="1824428" y="5165519"/>
            <a:ext cx="2552092" cy="31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4" idx="2"/>
            <a:endCxn id="8" idx="0"/>
          </p:cNvCxnSpPr>
          <p:nvPr/>
        </p:nvCxnSpPr>
        <p:spPr>
          <a:xfrm>
            <a:off x="4376520" y="5165519"/>
            <a:ext cx="246942" cy="31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a:stCxn id="4" idx="2"/>
            <a:endCxn id="7" idx="0"/>
          </p:cNvCxnSpPr>
          <p:nvPr/>
        </p:nvCxnSpPr>
        <p:spPr>
          <a:xfrm>
            <a:off x="4376520" y="5165519"/>
            <a:ext cx="2673574" cy="313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15295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pPr algn="ctr"/>
            <a:r>
              <a:rPr lang="de-DE" u="sng" dirty="0" smtClean="0"/>
              <a:t>HUD</a:t>
            </a:r>
            <a:endParaRPr lang="de-DE" u="sng" dirty="0"/>
          </a:p>
        </p:txBody>
      </p:sp>
      <p:sp>
        <p:nvSpPr>
          <p:cNvPr id="3" name="Textplatzhalter 2"/>
          <p:cNvSpPr>
            <a:spLocks noGrp="1"/>
          </p:cNvSpPr>
          <p:nvPr>
            <p:ph type="body" sz="quarter" idx="10"/>
          </p:nvPr>
        </p:nvSpPr>
        <p:spPr>
          <a:xfrm>
            <a:off x="381000" y="1411552"/>
            <a:ext cx="8382000" cy="1865126"/>
          </a:xfrm>
        </p:spPr>
        <p:txBody>
          <a:bodyPr/>
          <a:lstStyle/>
          <a:p>
            <a:r>
              <a:rPr lang="de-DE" dirty="0" smtClean="0"/>
              <a:t>Bestandteile: </a:t>
            </a:r>
          </a:p>
          <a:p>
            <a:pPr lvl="1"/>
            <a:r>
              <a:rPr lang="de-DE" dirty="0" smtClean="0"/>
              <a:t>Permanent: </a:t>
            </a:r>
            <a:r>
              <a:rPr lang="de-DE" dirty="0" err="1" smtClean="0"/>
              <a:t>Health</a:t>
            </a:r>
            <a:r>
              <a:rPr lang="de-DE" dirty="0" smtClean="0"/>
              <a:t> Bar &amp; Stamina Bar, </a:t>
            </a:r>
            <a:r>
              <a:rPr lang="de-DE" dirty="0" err="1" smtClean="0"/>
              <a:t>Aiming</a:t>
            </a:r>
            <a:r>
              <a:rPr lang="de-DE" dirty="0" smtClean="0"/>
              <a:t> Circle</a:t>
            </a:r>
          </a:p>
          <a:p>
            <a:pPr lvl="1"/>
            <a:r>
              <a:rPr lang="de-DE" dirty="0" smtClean="0"/>
              <a:t>Bei Objektfokus: </a:t>
            </a:r>
            <a:r>
              <a:rPr lang="de-DE" dirty="0" err="1" smtClean="0"/>
              <a:t>Iteminfo</a:t>
            </a:r>
            <a:r>
              <a:rPr lang="de-DE" dirty="0" smtClean="0"/>
              <a:t>, Interaktionsaufforderung</a:t>
            </a:r>
          </a:p>
          <a:p>
            <a:pPr lvl="1"/>
            <a:r>
              <a:rPr lang="de-DE" dirty="0" smtClean="0"/>
              <a:t>Einblendbar: </a:t>
            </a:r>
            <a:r>
              <a:rPr lang="de-DE" dirty="0" err="1" smtClean="0"/>
              <a:t>Statistics</a:t>
            </a:r>
            <a:r>
              <a:rPr lang="de-DE" dirty="0" smtClean="0"/>
              <a:t> </a:t>
            </a:r>
            <a:r>
              <a:rPr lang="de-DE" dirty="0"/>
              <a:t>S</a:t>
            </a:r>
            <a:r>
              <a:rPr lang="de-DE" dirty="0" smtClean="0"/>
              <a:t>creen, Death Screen</a:t>
            </a:r>
          </a:p>
        </p:txBody>
      </p:sp>
      <p:pic>
        <p:nvPicPr>
          <p:cNvPr id="6" name="Grafik 5"/>
          <p:cNvPicPr>
            <a:picLocks noChangeAspect="1"/>
          </p:cNvPicPr>
          <p:nvPr/>
        </p:nvPicPr>
        <p:blipFill>
          <a:blip r:embed="rId2"/>
          <a:stretch>
            <a:fillRect/>
          </a:stretch>
        </p:blipFill>
        <p:spPr>
          <a:xfrm>
            <a:off x="2627784" y="3429000"/>
            <a:ext cx="3537292" cy="2880320"/>
          </a:xfrm>
          <a:prstGeom prst="rect">
            <a:avLst/>
          </a:prstGeom>
        </p:spPr>
      </p:pic>
      <p:sp>
        <p:nvSpPr>
          <p:cNvPr id="7" name="Textfeld 6"/>
          <p:cNvSpPr txBox="1"/>
          <p:nvPr/>
        </p:nvSpPr>
        <p:spPr>
          <a:xfrm>
            <a:off x="2704242" y="6318404"/>
            <a:ext cx="3384376" cy="369332"/>
          </a:xfrm>
          <a:prstGeom prst="rect">
            <a:avLst/>
          </a:prstGeom>
          <a:noFill/>
        </p:spPr>
        <p:txBody>
          <a:bodyPr wrap="square" rtlCol="0">
            <a:spAutoFit/>
          </a:bodyPr>
          <a:lstStyle/>
          <a:p>
            <a:pPr algn="ctr"/>
            <a:r>
              <a:rPr lang="de-DE" dirty="0" smtClean="0"/>
              <a:t>Death Screen</a:t>
            </a:r>
            <a:endParaRPr lang="de-DE" dirty="0"/>
          </a:p>
        </p:txBody>
      </p:sp>
    </p:spTree>
    <p:extLst>
      <p:ext uri="{BB962C8B-B14F-4D97-AF65-F5344CB8AC3E}">
        <p14:creationId xmlns:p14="http://schemas.microsoft.com/office/powerpoint/2010/main" val="394751018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741605"/>
            <a:ext cx="8382000" cy="1163395"/>
          </a:xfrm>
        </p:spPr>
        <p:txBody>
          <a:bodyPr>
            <a:normAutofit/>
          </a:bodyPr>
          <a:lstStyle/>
          <a:p>
            <a:pPr algn="l" defTabSz="914400">
              <a:lnSpc>
                <a:spcPct val="90000"/>
              </a:lnSpc>
              <a:spcBef>
                <a:spcPts val="0"/>
              </a:spcBef>
              <a:buNone/>
            </a:pPr>
            <a:r>
              <a:rPr lang="de-DE" sz="4800" b="0" i="0" spc="-150" dirty="0" smtClean="0">
                <a:effectLst>
                  <a:outerShdw blurRad="50800" dist="38100" dir="2700000" algn="tl">
                    <a:prstClr val="black">
                      <a:alpha val="40000"/>
                    </a:prstClr>
                  </a:outerShdw>
                </a:effectLst>
                <a:latin typeface="Calibri"/>
                <a:ea typeface="+mn-ea"/>
                <a:cs typeface="Arial"/>
              </a:rPr>
              <a:t>Was wir vorab benötigten:</a:t>
            </a:r>
            <a:endParaRPr lang="de-DE" sz="3600" b="0" i="0" spc="-150" dirty="0">
              <a:solidFill>
                <a:srgbClr val="C4FF89"/>
              </a:solidFill>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381000" y="1905000"/>
            <a:ext cx="8382000" cy="3502497"/>
          </a:xfrm>
        </p:spPr>
        <p:txBody>
          <a:bodyPr>
            <a:normAutofit/>
          </a:bodyPr>
          <a:lstStyle/>
          <a:p>
            <a:pPr marL="393192" indent="-393192" algn="l" defTabSz="914400">
              <a:lnSpc>
                <a:spcPct val="90000"/>
              </a:lnSpc>
              <a:spcBef>
                <a:spcPts val="672"/>
              </a:spcBef>
              <a:buClr>
                <a:srgbClr val="FFFFFF"/>
              </a:buClr>
              <a:buFontTx/>
            </a:pPr>
            <a:r>
              <a:rPr lang="de-DE" sz="2900" b="0" i="0" dirty="0" smtClean="0">
                <a:solidFill>
                  <a:srgbClr val="FFFFFF"/>
                </a:solidFill>
                <a:latin typeface="Calibri"/>
                <a:ea typeface="+mn-ea"/>
                <a:cs typeface="+mn-cs"/>
              </a:rPr>
              <a:t>3D – Modelle</a:t>
            </a:r>
          </a:p>
          <a:p>
            <a:pPr marL="393192" indent="-393192" algn="l" defTabSz="914400">
              <a:lnSpc>
                <a:spcPct val="90000"/>
              </a:lnSpc>
              <a:spcBef>
                <a:spcPts val="672"/>
              </a:spcBef>
              <a:buClr>
                <a:srgbClr val="FFFFFF"/>
              </a:buClr>
              <a:buFontTx/>
            </a:pPr>
            <a:r>
              <a:rPr lang="de-DE" sz="2900" dirty="0" smtClean="0">
                <a:solidFill>
                  <a:srgbClr val="FFFFFF"/>
                </a:solidFill>
                <a:latin typeface="Calibri"/>
              </a:rPr>
              <a:t>Animationen</a:t>
            </a:r>
          </a:p>
          <a:p>
            <a:pPr marL="393192" indent="-393192" algn="l" defTabSz="914400">
              <a:lnSpc>
                <a:spcPct val="90000"/>
              </a:lnSpc>
              <a:spcBef>
                <a:spcPts val="672"/>
              </a:spcBef>
              <a:buClr>
                <a:srgbClr val="FFFFFF"/>
              </a:buClr>
              <a:buFontTx/>
            </a:pPr>
            <a:r>
              <a:rPr lang="de-DE" sz="2900" dirty="0" smtClean="0">
                <a:solidFill>
                  <a:srgbClr val="FFFFFF"/>
                </a:solidFill>
                <a:latin typeface="Calibri"/>
              </a:rPr>
              <a:t>Partikeleffekte</a:t>
            </a:r>
          </a:p>
          <a:p>
            <a:pPr marL="393192" indent="-393192" algn="l" defTabSz="914400">
              <a:lnSpc>
                <a:spcPct val="90000"/>
              </a:lnSpc>
              <a:spcBef>
                <a:spcPts val="672"/>
              </a:spcBef>
              <a:buClr>
                <a:srgbClr val="FFFFFF"/>
              </a:buClr>
              <a:buFontTx/>
            </a:pPr>
            <a:r>
              <a:rPr lang="de-DE" sz="2900" dirty="0" smtClean="0">
                <a:solidFill>
                  <a:srgbClr val="FFFFFF"/>
                </a:solidFill>
                <a:latin typeface="Calibri"/>
              </a:rPr>
              <a:t>Materialien (bzw. Texturen)</a:t>
            </a:r>
          </a:p>
          <a:p>
            <a:pPr marL="393192" indent="-393192" algn="l" defTabSz="914400">
              <a:lnSpc>
                <a:spcPct val="90000"/>
              </a:lnSpc>
              <a:spcBef>
                <a:spcPts val="672"/>
              </a:spcBef>
              <a:buClr>
                <a:srgbClr val="FFFFFF"/>
              </a:buClr>
              <a:buFontTx/>
            </a:pPr>
            <a:r>
              <a:rPr lang="de-DE" sz="2900" b="0" i="0" dirty="0" smtClean="0">
                <a:solidFill>
                  <a:srgbClr val="FFFFFF"/>
                </a:solidFill>
                <a:latin typeface="Calibri"/>
                <a:ea typeface="+mn-ea"/>
                <a:cs typeface="+mn-cs"/>
              </a:rPr>
              <a:t>Soundeffekte + Musik</a:t>
            </a:r>
          </a:p>
          <a:p>
            <a:pPr marL="910717" lvl="1" indent="-393192" defTabSz="914400">
              <a:spcBef>
                <a:spcPts val="672"/>
              </a:spcBef>
              <a:buClr>
                <a:srgbClr val="FFFFFF"/>
              </a:buClr>
            </a:pPr>
            <a:r>
              <a:rPr lang="de-DE" sz="2500" dirty="0" smtClean="0">
                <a:solidFill>
                  <a:srgbClr val="FFFFFF"/>
                </a:solidFill>
                <a:latin typeface="Calibri"/>
              </a:rPr>
              <a:t>Sind alle zu 99% aus kostenlosen Demos von </a:t>
            </a:r>
            <a:r>
              <a:rPr lang="de-DE" sz="2500" dirty="0" err="1" smtClean="0">
                <a:solidFill>
                  <a:srgbClr val="FFFFFF"/>
                </a:solidFill>
                <a:latin typeface="Calibri"/>
              </a:rPr>
              <a:t>Epic</a:t>
            </a:r>
            <a:r>
              <a:rPr lang="de-DE" sz="2500" dirty="0" smtClean="0">
                <a:solidFill>
                  <a:srgbClr val="FFFFFF"/>
                </a:solidFill>
                <a:latin typeface="Calibri"/>
              </a:rPr>
              <a:t> Games</a:t>
            </a:r>
            <a:endParaRPr lang="de-DE" sz="2500" b="0" i="0" dirty="0">
              <a:solidFill>
                <a:srgbClr val="FFFFFF"/>
              </a:solidFill>
              <a:latin typeface="Calibri"/>
              <a:ea typeface="+mn-ea"/>
              <a:cs typeface="+mn-cs"/>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467544" y="124462"/>
            <a:ext cx="8208912" cy="6655268"/>
          </a:xfrm>
          <a:prstGeom prst="rect">
            <a:avLst/>
          </a:prstGeom>
        </p:spPr>
      </p:pic>
    </p:spTree>
    <p:extLst>
      <p:ext uri="{BB962C8B-B14F-4D97-AF65-F5344CB8AC3E}">
        <p14:creationId xmlns:p14="http://schemas.microsoft.com/office/powerpoint/2010/main" val="372496887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07504" y="1412776"/>
            <a:ext cx="8742655" cy="4090265"/>
          </a:xfrm>
          <a:prstGeom prst="rect">
            <a:avLst/>
          </a:prstGeom>
        </p:spPr>
      </p:pic>
      <p:sp>
        <p:nvSpPr>
          <p:cNvPr id="5" name="Textfeld 4"/>
          <p:cNvSpPr txBox="1"/>
          <p:nvPr/>
        </p:nvSpPr>
        <p:spPr>
          <a:xfrm>
            <a:off x="2390600" y="5503041"/>
            <a:ext cx="4824536" cy="369332"/>
          </a:xfrm>
          <a:prstGeom prst="rect">
            <a:avLst/>
          </a:prstGeom>
          <a:noFill/>
        </p:spPr>
        <p:txBody>
          <a:bodyPr wrap="square" rtlCol="0">
            <a:spAutoFit/>
          </a:bodyPr>
          <a:lstStyle/>
          <a:p>
            <a:r>
              <a:rPr lang="de-DE" dirty="0" err="1" smtClean="0"/>
              <a:t>Stat</a:t>
            </a:r>
            <a:r>
              <a:rPr lang="de-DE" dirty="0" smtClean="0"/>
              <a:t> Screen </a:t>
            </a:r>
            <a:r>
              <a:rPr lang="de-DE" dirty="0" err="1" smtClean="0"/>
              <a:t>Function</a:t>
            </a:r>
            <a:r>
              <a:rPr lang="de-DE" dirty="0" smtClean="0"/>
              <a:t> „</a:t>
            </a:r>
            <a:r>
              <a:rPr lang="de-DE" dirty="0" err="1" smtClean="0"/>
              <a:t>Get</a:t>
            </a:r>
            <a:r>
              <a:rPr lang="de-DE" dirty="0" smtClean="0"/>
              <a:t> </a:t>
            </a:r>
            <a:r>
              <a:rPr lang="de-DE" dirty="0" err="1" smtClean="0"/>
              <a:t>Weapon</a:t>
            </a:r>
            <a:r>
              <a:rPr lang="de-DE" dirty="0" smtClean="0"/>
              <a:t> Name“</a:t>
            </a:r>
            <a:endParaRPr lang="de-DE" dirty="0"/>
          </a:p>
        </p:txBody>
      </p:sp>
    </p:spTree>
    <p:extLst>
      <p:ext uri="{BB962C8B-B14F-4D97-AF65-F5344CB8AC3E}">
        <p14:creationId xmlns:p14="http://schemas.microsoft.com/office/powerpoint/2010/main" val="274988239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pPr algn="ctr"/>
            <a:r>
              <a:rPr lang="de-DE" u="sng" dirty="0" err="1" smtClean="0"/>
              <a:t>Artificial</a:t>
            </a:r>
            <a:r>
              <a:rPr lang="de-DE" u="sng" dirty="0" smtClean="0"/>
              <a:t> </a:t>
            </a:r>
            <a:r>
              <a:rPr lang="de-DE" u="sng" dirty="0" err="1" smtClean="0"/>
              <a:t>Intelligence</a:t>
            </a:r>
            <a:endParaRPr lang="de-DE" u="sng" dirty="0"/>
          </a:p>
        </p:txBody>
      </p:sp>
      <p:sp>
        <p:nvSpPr>
          <p:cNvPr id="3" name="Textplatzhalter 2"/>
          <p:cNvSpPr>
            <a:spLocks noGrp="1"/>
          </p:cNvSpPr>
          <p:nvPr>
            <p:ph type="body" sz="quarter" idx="10"/>
          </p:nvPr>
        </p:nvSpPr>
        <p:spPr>
          <a:xfrm>
            <a:off x="381000" y="1411552"/>
            <a:ext cx="8382000" cy="2726900"/>
          </a:xfrm>
        </p:spPr>
        <p:txBody>
          <a:bodyPr/>
          <a:lstStyle/>
          <a:p>
            <a:r>
              <a:rPr lang="de-DE" dirty="0" smtClean="0"/>
              <a:t>AI besteht aus mindestens 4 Elementen</a:t>
            </a:r>
          </a:p>
          <a:p>
            <a:pPr lvl="1"/>
            <a:r>
              <a:rPr lang="de-DE" dirty="0" err="1" smtClean="0"/>
              <a:t>Character</a:t>
            </a:r>
            <a:r>
              <a:rPr lang="de-DE" dirty="0" smtClean="0"/>
              <a:t>   		</a:t>
            </a:r>
            <a:r>
              <a:rPr lang="de-DE" dirty="0" smtClean="0">
                <a:sym typeface="Wingdings" panose="05000000000000000000" pitchFamily="2" charset="2"/>
              </a:rPr>
              <a:t> Visuelles </a:t>
            </a:r>
            <a:r>
              <a:rPr lang="de-DE" dirty="0" err="1" smtClean="0">
                <a:sym typeface="Wingdings" panose="05000000000000000000" pitchFamily="2" charset="2"/>
              </a:rPr>
              <a:t>Object</a:t>
            </a:r>
            <a:r>
              <a:rPr lang="de-DE" dirty="0" smtClean="0">
                <a:sym typeface="Wingdings" panose="05000000000000000000" pitchFamily="2" charset="2"/>
              </a:rPr>
              <a:t> der KI</a:t>
            </a:r>
          </a:p>
          <a:p>
            <a:pPr lvl="1"/>
            <a:r>
              <a:rPr lang="de-DE" dirty="0" smtClean="0">
                <a:sym typeface="Wingdings" panose="05000000000000000000" pitchFamily="2" charset="2"/>
              </a:rPr>
              <a:t>Controller   		 Steuerelement</a:t>
            </a:r>
          </a:p>
          <a:p>
            <a:pPr lvl="1"/>
            <a:r>
              <a:rPr lang="de-DE" dirty="0" err="1" smtClean="0">
                <a:sym typeface="Wingdings" panose="05000000000000000000" pitchFamily="2" charset="2"/>
              </a:rPr>
              <a:t>Blackboard</a:t>
            </a:r>
            <a:r>
              <a:rPr lang="de-DE" dirty="0" smtClean="0">
                <a:sym typeface="Wingdings" panose="05000000000000000000" pitchFamily="2" charset="2"/>
              </a:rPr>
              <a:t> 		 Sammlung von für die KI wichtige Variablen</a:t>
            </a:r>
          </a:p>
          <a:p>
            <a:pPr lvl="1"/>
            <a:r>
              <a:rPr lang="de-DE" dirty="0" err="1" smtClean="0">
                <a:sym typeface="Wingdings" panose="05000000000000000000" pitchFamily="2" charset="2"/>
              </a:rPr>
              <a:t>BehaviourTree</a:t>
            </a:r>
            <a:r>
              <a:rPr lang="de-DE" dirty="0">
                <a:sym typeface="Wingdings" panose="05000000000000000000" pitchFamily="2" charset="2"/>
              </a:rPr>
              <a:t>	</a:t>
            </a:r>
            <a:r>
              <a:rPr lang="de-DE" dirty="0" smtClean="0">
                <a:sym typeface="Wingdings" panose="05000000000000000000" pitchFamily="2" charset="2"/>
              </a:rPr>
              <a:t> Die Logik der KI</a:t>
            </a:r>
            <a:endParaRPr lang="de-DE" dirty="0"/>
          </a:p>
        </p:txBody>
      </p:sp>
      <p:pic>
        <p:nvPicPr>
          <p:cNvPr id="9" name="Grafik 8"/>
          <p:cNvPicPr>
            <a:picLocks noChangeAspect="1"/>
          </p:cNvPicPr>
          <p:nvPr/>
        </p:nvPicPr>
        <p:blipFill>
          <a:blip r:embed="rId2"/>
          <a:stretch>
            <a:fillRect/>
          </a:stretch>
        </p:blipFill>
        <p:spPr>
          <a:xfrm>
            <a:off x="1691680" y="4138452"/>
            <a:ext cx="5531311" cy="2567385"/>
          </a:xfrm>
          <a:prstGeom prst="rect">
            <a:avLst/>
          </a:prstGeom>
        </p:spPr>
      </p:pic>
    </p:spTree>
    <p:extLst>
      <p:ext uri="{BB962C8B-B14F-4D97-AF65-F5344CB8AC3E}">
        <p14:creationId xmlns:p14="http://schemas.microsoft.com/office/powerpoint/2010/main" val="26978526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059832" y="5733256"/>
            <a:ext cx="8382000" cy="249299"/>
          </a:xfrm>
        </p:spPr>
        <p:txBody>
          <a:bodyPr/>
          <a:lstStyle/>
          <a:p>
            <a:pPr marL="0" indent="0">
              <a:buNone/>
            </a:pPr>
            <a:r>
              <a:rPr lang="de-DE" sz="1800" dirty="0" err="1" smtClean="0"/>
              <a:t>Guard_Controller</a:t>
            </a:r>
            <a:r>
              <a:rPr lang="de-DE" sz="1800" dirty="0" smtClean="0"/>
              <a:t> </a:t>
            </a:r>
            <a:r>
              <a:rPr lang="de-DE" sz="1800" dirty="0" err="1" smtClean="0"/>
              <a:t>Overview</a:t>
            </a:r>
            <a:endParaRPr lang="de-DE" sz="1800" dirty="0"/>
          </a:p>
        </p:txBody>
      </p:sp>
      <p:pic>
        <p:nvPicPr>
          <p:cNvPr id="5" name="Grafik 4"/>
          <p:cNvPicPr>
            <a:picLocks noChangeAspect="1"/>
          </p:cNvPicPr>
          <p:nvPr/>
        </p:nvPicPr>
        <p:blipFill>
          <a:blip r:embed="rId2"/>
          <a:stretch>
            <a:fillRect/>
          </a:stretch>
        </p:blipFill>
        <p:spPr>
          <a:xfrm>
            <a:off x="179512" y="188640"/>
            <a:ext cx="8841560" cy="5472608"/>
          </a:xfrm>
          <a:prstGeom prst="rect">
            <a:avLst/>
          </a:prstGeom>
        </p:spPr>
      </p:pic>
    </p:spTree>
    <p:extLst>
      <p:ext uri="{BB962C8B-B14F-4D97-AF65-F5344CB8AC3E}">
        <p14:creationId xmlns:p14="http://schemas.microsoft.com/office/powerpoint/2010/main" val="340009211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pPr algn="ctr"/>
            <a:r>
              <a:rPr lang="de-DE" u="sng" dirty="0" err="1" smtClean="0"/>
              <a:t>BehaviourTree</a:t>
            </a:r>
            <a:endParaRPr lang="de-DE" u="sng" dirty="0"/>
          </a:p>
        </p:txBody>
      </p:sp>
      <p:sp>
        <p:nvSpPr>
          <p:cNvPr id="3" name="Textplatzhalter 2"/>
          <p:cNvSpPr>
            <a:spLocks noGrp="1"/>
          </p:cNvSpPr>
          <p:nvPr>
            <p:ph type="body" sz="quarter" idx="10"/>
          </p:nvPr>
        </p:nvSpPr>
        <p:spPr>
          <a:xfrm>
            <a:off x="381000" y="1411552"/>
            <a:ext cx="8382000" cy="3502497"/>
          </a:xfrm>
        </p:spPr>
        <p:txBody>
          <a:bodyPr/>
          <a:lstStyle/>
          <a:p>
            <a:r>
              <a:rPr lang="de-DE" dirty="0" smtClean="0"/>
              <a:t>Besteht aus 4 verschiedenen Elementen</a:t>
            </a:r>
          </a:p>
          <a:p>
            <a:pPr lvl="1"/>
            <a:r>
              <a:rPr lang="de-DE" dirty="0" err="1" smtClean="0"/>
              <a:t>Selector</a:t>
            </a:r>
            <a:r>
              <a:rPr lang="de-DE" dirty="0" smtClean="0"/>
              <a:t>	</a:t>
            </a:r>
            <a:r>
              <a:rPr lang="de-DE" dirty="0" smtClean="0">
                <a:sym typeface="Wingdings" panose="05000000000000000000" pitchFamily="2" charset="2"/>
              </a:rPr>
              <a:t> Angehängte Elemente werden nach Priorität (</a:t>
            </a:r>
            <a:r>
              <a:rPr lang="de-DE" dirty="0" err="1" smtClean="0">
                <a:sym typeface="Wingdings" panose="05000000000000000000" pitchFamily="2" charset="2"/>
              </a:rPr>
              <a:t>Decorator</a:t>
            </a:r>
            <a:r>
              <a:rPr lang="de-DE" dirty="0" smtClean="0">
                <a:sym typeface="Wingdings" panose="05000000000000000000" pitchFamily="2" charset="2"/>
              </a:rPr>
              <a:t>) abgearbeitet</a:t>
            </a:r>
            <a:endParaRPr lang="de-DE" dirty="0" smtClean="0"/>
          </a:p>
          <a:p>
            <a:pPr lvl="1"/>
            <a:r>
              <a:rPr lang="de-DE" dirty="0" err="1" smtClean="0"/>
              <a:t>Sequence</a:t>
            </a:r>
            <a:r>
              <a:rPr lang="de-DE" dirty="0" smtClean="0"/>
              <a:t>	</a:t>
            </a:r>
            <a:r>
              <a:rPr lang="de-DE" dirty="0" smtClean="0">
                <a:sym typeface="Wingdings" panose="05000000000000000000" pitchFamily="2" charset="2"/>
              </a:rPr>
              <a:t> Angehängte Elemente werden nacheinander abgearbeitet</a:t>
            </a:r>
            <a:endParaRPr lang="de-DE" dirty="0" smtClean="0"/>
          </a:p>
          <a:p>
            <a:pPr lvl="1"/>
            <a:r>
              <a:rPr lang="de-DE" dirty="0" smtClean="0"/>
              <a:t>Service	</a:t>
            </a:r>
            <a:r>
              <a:rPr lang="de-DE" dirty="0" smtClean="0">
                <a:sym typeface="Wingdings" panose="05000000000000000000" pitchFamily="2" charset="2"/>
              </a:rPr>
              <a:t> Dienst um </a:t>
            </a:r>
            <a:r>
              <a:rPr lang="de-DE" dirty="0" err="1" smtClean="0">
                <a:sym typeface="Wingdings" panose="05000000000000000000" pitchFamily="2" charset="2"/>
              </a:rPr>
              <a:t>Blackboardvariablen</a:t>
            </a:r>
            <a:r>
              <a:rPr lang="de-DE" dirty="0" smtClean="0">
                <a:sym typeface="Wingdings" panose="05000000000000000000" pitchFamily="2" charset="2"/>
              </a:rPr>
              <a:t> zu updaten</a:t>
            </a:r>
            <a:endParaRPr lang="de-DE" dirty="0" smtClean="0"/>
          </a:p>
          <a:p>
            <a:pPr lvl="1"/>
            <a:r>
              <a:rPr lang="de-DE" dirty="0" smtClean="0"/>
              <a:t>Task		</a:t>
            </a:r>
            <a:r>
              <a:rPr lang="de-DE" dirty="0" smtClean="0">
                <a:sym typeface="Wingdings" panose="05000000000000000000" pitchFamily="2" charset="2"/>
              </a:rPr>
              <a:t> Aufgabe, die die KI ausführt</a:t>
            </a:r>
            <a:endParaRPr lang="de-DE" dirty="0"/>
          </a:p>
        </p:txBody>
      </p:sp>
    </p:spTree>
    <p:extLst>
      <p:ext uri="{BB962C8B-B14F-4D97-AF65-F5344CB8AC3E}">
        <p14:creationId xmlns:p14="http://schemas.microsoft.com/office/powerpoint/2010/main" val="109740771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131840" y="5949280"/>
            <a:ext cx="8382000" cy="249299"/>
          </a:xfrm>
        </p:spPr>
        <p:txBody>
          <a:bodyPr/>
          <a:lstStyle/>
          <a:p>
            <a:pPr marL="0" indent="0">
              <a:buNone/>
            </a:pPr>
            <a:r>
              <a:rPr lang="de-DE" sz="1800" dirty="0" err="1" smtClean="0"/>
              <a:t>BehaviourTree</a:t>
            </a:r>
            <a:r>
              <a:rPr lang="de-DE" sz="1800" dirty="0" smtClean="0"/>
              <a:t> der </a:t>
            </a:r>
            <a:r>
              <a:rPr lang="de-DE" sz="1800" dirty="0" err="1" smtClean="0"/>
              <a:t>Guards</a:t>
            </a:r>
            <a:endParaRPr lang="de-DE" sz="1800" dirty="0"/>
          </a:p>
        </p:txBody>
      </p:sp>
      <p:pic>
        <p:nvPicPr>
          <p:cNvPr id="5" name="Grafik 4"/>
          <p:cNvPicPr>
            <a:picLocks noChangeAspect="1"/>
          </p:cNvPicPr>
          <p:nvPr/>
        </p:nvPicPr>
        <p:blipFill>
          <a:blip r:embed="rId2"/>
          <a:stretch>
            <a:fillRect/>
          </a:stretch>
        </p:blipFill>
        <p:spPr>
          <a:xfrm>
            <a:off x="128205" y="152759"/>
            <a:ext cx="8908291" cy="5726758"/>
          </a:xfrm>
          <a:prstGeom prst="rect">
            <a:avLst/>
          </a:prstGeom>
        </p:spPr>
      </p:pic>
    </p:spTree>
    <p:extLst>
      <p:ext uri="{BB962C8B-B14F-4D97-AF65-F5344CB8AC3E}">
        <p14:creationId xmlns:p14="http://schemas.microsoft.com/office/powerpoint/2010/main" val="264042665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1886236" y="6309320"/>
            <a:ext cx="7056784" cy="747897"/>
          </a:xfrm>
        </p:spPr>
        <p:txBody>
          <a:bodyPr/>
          <a:lstStyle/>
          <a:p>
            <a:pPr marL="0" indent="0">
              <a:buNone/>
            </a:pPr>
            <a:r>
              <a:rPr lang="de-DE" sz="1800" dirty="0" smtClean="0"/>
              <a:t>Aufgabe der </a:t>
            </a:r>
            <a:r>
              <a:rPr lang="de-DE" sz="1800" dirty="0" err="1" smtClean="0"/>
              <a:t>Patrol</a:t>
            </a:r>
            <a:r>
              <a:rPr lang="de-DE" sz="1800" dirty="0" smtClean="0"/>
              <a:t> um nächsten </a:t>
            </a:r>
            <a:r>
              <a:rPr lang="de-DE" sz="1800" dirty="0" err="1" smtClean="0"/>
              <a:t>PatrolPoint</a:t>
            </a:r>
            <a:r>
              <a:rPr lang="de-DE" sz="1800" dirty="0" smtClean="0"/>
              <a:t> zu finden</a:t>
            </a:r>
            <a:endParaRPr lang="de-DE" sz="1800" dirty="0"/>
          </a:p>
        </p:txBody>
      </p:sp>
      <p:pic>
        <p:nvPicPr>
          <p:cNvPr id="4" name="Grafik 3"/>
          <p:cNvPicPr>
            <a:picLocks noChangeAspect="1"/>
          </p:cNvPicPr>
          <p:nvPr/>
        </p:nvPicPr>
        <p:blipFill>
          <a:blip r:embed="rId2"/>
          <a:stretch>
            <a:fillRect/>
          </a:stretch>
        </p:blipFill>
        <p:spPr>
          <a:xfrm>
            <a:off x="86036" y="116632"/>
            <a:ext cx="8856984" cy="6079899"/>
          </a:xfrm>
          <a:prstGeom prst="rect">
            <a:avLst/>
          </a:prstGeom>
        </p:spPr>
      </p:pic>
    </p:spTree>
    <p:extLst>
      <p:ext uri="{BB962C8B-B14F-4D97-AF65-F5344CB8AC3E}">
        <p14:creationId xmlns:p14="http://schemas.microsoft.com/office/powerpoint/2010/main" val="282460491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a:xfrm>
            <a:off x="1475656" y="2492896"/>
            <a:ext cx="7200800" cy="3024336"/>
          </a:xfrm>
        </p:spPr>
        <p:txBody>
          <a:bodyPr/>
          <a:lstStyle/>
          <a:p>
            <a:pPr marL="0" indent="0" algn="l" defTabSz="914400">
              <a:lnSpc>
                <a:spcPct val="90000"/>
              </a:lnSpc>
              <a:spcBef>
                <a:spcPts val="0"/>
              </a:spcBef>
              <a:buNone/>
            </a:pPr>
            <a:r>
              <a:rPr lang="de-DE" sz="17300" dirty="0" smtClean="0"/>
              <a:t>The</a:t>
            </a:r>
            <a:r>
              <a:rPr lang="de-DE" sz="14400" dirty="0" smtClean="0"/>
              <a:t> End</a:t>
            </a:r>
            <a:endParaRPr lang="de-DE" sz="14400"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76672"/>
            <a:ext cx="8382000" cy="664797"/>
          </a:xfrm>
        </p:spPr>
        <p:txBody>
          <a:bodyPr/>
          <a:lstStyle/>
          <a:p>
            <a:pPr algn="ctr"/>
            <a:r>
              <a:rPr lang="de-DE" u="sng" dirty="0" smtClean="0"/>
              <a:t>Unreal Engine 4</a:t>
            </a:r>
            <a:endParaRPr lang="de-DE" u="sng" dirty="0"/>
          </a:p>
        </p:txBody>
      </p:sp>
      <p:sp>
        <p:nvSpPr>
          <p:cNvPr id="3" name="Textplatzhalter 2"/>
          <p:cNvSpPr>
            <a:spLocks noGrp="1"/>
          </p:cNvSpPr>
          <p:nvPr>
            <p:ph type="body" sz="quarter" idx="10"/>
          </p:nvPr>
        </p:nvSpPr>
        <p:spPr>
          <a:xfrm>
            <a:off x="381000" y="1340768"/>
            <a:ext cx="8382000" cy="2696123"/>
          </a:xfrm>
        </p:spPr>
        <p:txBody>
          <a:bodyPr/>
          <a:lstStyle/>
          <a:p>
            <a:r>
              <a:rPr lang="de-DE" sz="2400" dirty="0" smtClean="0"/>
              <a:t>Programmierung der Logik in</a:t>
            </a:r>
          </a:p>
          <a:p>
            <a:pPr lvl="1"/>
            <a:r>
              <a:rPr lang="de-DE" sz="2000" dirty="0" smtClean="0"/>
              <a:t>C++ oder </a:t>
            </a:r>
          </a:p>
          <a:p>
            <a:pPr lvl="1"/>
            <a:r>
              <a:rPr lang="de-DE" sz="2000" dirty="0" smtClean="0"/>
              <a:t>Visual Scripting (nutzten wir)</a:t>
            </a:r>
          </a:p>
          <a:p>
            <a:r>
              <a:rPr lang="de-DE" sz="2400" dirty="0" smtClean="0"/>
              <a:t>Skripts laufen auf sogenannten </a:t>
            </a:r>
            <a:r>
              <a:rPr lang="de-DE" sz="2400" dirty="0" err="1" smtClean="0"/>
              <a:t>Blueprint</a:t>
            </a:r>
            <a:r>
              <a:rPr lang="de-DE" sz="2400" dirty="0" smtClean="0"/>
              <a:t>-Klassen, welche verschiedene Komponenten enthalten</a:t>
            </a:r>
          </a:p>
          <a:p>
            <a:pPr lvl="1"/>
            <a:r>
              <a:rPr lang="de-DE" sz="2000" dirty="0" smtClean="0"/>
              <a:t>z.B. 3D-Mesh, Partikel System, Kollisionsboxen, Audio</a:t>
            </a:r>
          </a:p>
          <a:p>
            <a:pPr marL="0" indent="0">
              <a:buNone/>
            </a:pPr>
            <a:endParaRPr lang="de-DE" dirty="0"/>
          </a:p>
        </p:txBody>
      </p:sp>
      <p:pic>
        <p:nvPicPr>
          <p:cNvPr id="5" name="Grafik 4"/>
          <p:cNvPicPr>
            <a:picLocks noChangeAspect="1"/>
          </p:cNvPicPr>
          <p:nvPr/>
        </p:nvPicPr>
        <p:blipFill>
          <a:blip r:embed="rId2"/>
          <a:stretch>
            <a:fillRect/>
          </a:stretch>
        </p:blipFill>
        <p:spPr>
          <a:xfrm>
            <a:off x="2195736" y="3489785"/>
            <a:ext cx="4608512" cy="2991914"/>
          </a:xfrm>
          <a:prstGeom prst="rect">
            <a:avLst/>
          </a:prstGeom>
        </p:spPr>
      </p:pic>
      <p:sp>
        <p:nvSpPr>
          <p:cNvPr id="6" name="Textfeld 5"/>
          <p:cNvSpPr txBox="1"/>
          <p:nvPr/>
        </p:nvSpPr>
        <p:spPr>
          <a:xfrm>
            <a:off x="1835696" y="6481699"/>
            <a:ext cx="5688632" cy="369332"/>
          </a:xfrm>
          <a:prstGeom prst="rect">
            <a:avLst/>
          </a:prstGeom>
          <a:noFill/>
        </p:spPr>
        <p:txBody>
          <a:bodyPr wrap="square" rtlCol="0">
            <a:spAutoFit/>
          </a:bodyPr>
          <a:lstStyle/>
          <a:p>
            <a:r>
              <a:rPr lang="de-DE" i="1" dirty="0" smtClean="0"/>
              <a:t>Simples Beispiel: Berechnung der Bewegung des Spielers</a:t>
            </a:r>
            <a:endParaRPr lang="de-DE" i="1" dirty="0"/>
          </a:p>
        </p:txBody>
      </p:sp>
    </p:spTree>
    <p:extLst>
      <p:ext uri="{BB962C8B-B14F-4D97-AF65-F5344CB8AC3E}">
        <p14:creationId xmlns:p14="http://schemas.microsoft.com/office/powerpoint/2010/main" val="22869952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76672"/>
            <a:ext cx="8382000" cy="664797"/>
          </a:xfrm>
        </p:spPr>
        <p:txBody>
          <a:bodyPr/>
          <a:lstStyle/>
          <a:p>
            <a:pPr algn="ctr"/>
            <a:r>
              <a:rPr lang="de-DE" u="sng" dirty="0" smtClean="0"/>
              <a:t>Aufgabenverteilung</a:t>
            </a:r>
            <a:endParaRPr lang="de-DE" u="sng" dirty="0"/>
          </a:p>
        </p:txBody>
      </p:sp>
      <p:sp>
        <p:nvSpPr>
          <p:cNvPr id="3" name="Textplatzhalter 2"/>
          <p:cNvSpPr>
            <a:spLocks noGrp="1"/>
          </p:cNvSpPr>
          <p:nvPr>
            <p:ph type="body" sz="quarter" idx="10"/>
          </p:nvPr>
        </p:nvSpPr>
        <p:spPr>
          <a:xfrm>
            <a:off x="381000" y="1340768"/>
            <a:ext cx="8382000" cy="3176254"/>
          </a:xfrm>
        </p:spPr>
        <p:txBody>
          <a:bodyPr/>
          <a:lstStyle/>
          <a:p>
            <a:r>
              <a:rPr lang="de-DE" sz="2400" dirty="0" smtClean="0"/>
              <a:t>Silvan Hau:</a:t>
            </a:r>
          </a:p>
          <a:p>
            <a:pPr lvl="1"/>
            <a:r>
              <a:rPr lang="de-DE" sz="2000" dirty="0" smtClean="0"/>
              <a:t>Main </a:t>
            </a:r>
            <a:r>
              <a:rPr lang="de-DE" sz="2000" dirty="0" err="1" smtClean="0"/>
              <a:t>Programmer</a:t>
            </a:r>
            <a:r>
              <a:rPr lang="de-DE" sz="2000" dirty="0" smtClean="0"/>
              <a:t> (e.g. </a:t>
            </a:r>
            <a:r>
              <a:rPr lang="de-DE" sz="2000" dirty="0" err="1" smtClean="0"/>
              <a:t>Combat</a:t>
            </a:r>
            <a:r>
              <a:rPr lang="de-DE" sz="2000" dirty="0"/>
              <a:t> </a:t>
            </a:r>
            <a:r>
              <a:rPr lang="de-DE" sz="2000" dirty="0" smtClean="0"/>
              <a:t>System, Player Class)</a:t>
            </a:r>
          </a:p>
          <a:p>
            <a:pPr lvl="1"/>
            <a:r>
              <a:rPr lang="de-DE" sz="2000" dirty="0" smtClean="0"/>
              <a:t>Level Design</a:t>
            </a:r>
          </a:p>
          <a:p>
            <a:pPr lvl="1"/>
            <a:r>
              <a:rPr lang="de-DE" sz="2000" dirty="0" err="1" smtClean="0"/>
              <a:t>Animations</a:t>
            </a:r>
            <a:endParaRPr lang="de-DE" sz="2000" dirty="0" smtClean="0"/>
          </a:p>
          <a:p>
            <a:r>
              <a:rPr lang="de-DE" sz="2400" dirty="0" smtClean="0"/>
              <a:t>Christian Ziehe</a:t>
            </a:r>
          </a:p>
          <a:p>
            <a:pPr lvl="1"/>
            <a:r>
              <a:rPr lang="de-DE" sz="2000" dirty="0" smtClean="0"/>
              <a:t>HUD</a:t>
            </a:r>
          </a:p>
          <a:p>
            <a:pPr lvl="1"/>
            <a:r>
              <a:rPr lang="de-DE" sz="2000" dirty="0" smtClean="0"/>
              <a:t>Game Design (</a:t>
            </a:r>
            <a:r>
              <a:rPr lang="de-DE" sz="2000" dirty="0" err="1" smtClean="0"/>
              <a:t>Balancing</a:t>
            </a:r>
            <a:r>
              <a:rPr lang="de-DE" sz="2000" dirty="0" smtClean="0"/>
              <a:t>, Item, </a:t>
            </a:r>
            <a:r>
              <a:rPr lang="de-DE" sz="2000" dirty="0" err="1" smtClean="0"/>
              <a:t>Mechanics</a:t>
            </a:r>
            <a:r>
              <a:rPr lang="de-DE" sz="2000" dirty="0" smtClean="0"/>
              <a:t>)</a:t>
            </a:r>
          </a:p>
          <a:p>
            <a:r>
              <a:rPr lang="de-DE" sz="2400" dirty="0" smtClean="0"/>
              <a:t>Felix Bednorz</a:t>
            </a:r>
          </a:p>
          <a:p>
            <a:pPr lvl="1"/>
            <a:r>
              <a:rPr lang="de-DE" sz="2000" dirty="0" err="1" smtClean="0"/>
              <a:t>Artificial</a:t>
            </a:r>
            <a:r>
              <a:rPr lang="de-DE" sz="2000" dirty="0" smtClean="0"/>
              <a:t> </a:t>
            </a:r>
            <a:r>
              <a:rPr lang="de-DE" sz="2000" dirty="0" err="1" smtClean="0"/>
              <a:t>Intelligence</a:t>
            </a:r>
            <a:r>
              <a:rPr lang="de-DE" sz="2000" dirty="0" smtClean="0"/>
              <a:t> (AI)</a:t>
            </a:r>
          </a:p>
        </p:txBody>
      </p:sp>
    </p:spTree>
    <p:extLst>
      <p:ext uri="{BB962C8B-B14F-4D97-AF65-F5344CB8AC3E}">
        <p14:creationId xmlns:p14="http://schemas.microsoft.com/office/powerpoint/2010/main" val="51505225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531955"/>
            <a:ext cx="8382000" cy="664797"/>
          </a:xfrm>
        </p:spPr>
        <p:txBody>
          <a:bodyPr/>
          <a:lstStyle/>
          <a:p>
            <a:pPr algn="ctr" defTabSz="914400">
              <a:lnSpc>
                <a:spcPct val="90000"/>
              </a:lnSpc>
              <a:spcBef>
                <a:spcPts val="0"/>
              </a:spcBef>
              <a:buNone/>
            </a:pPr>
            <a:r>
              <a:rPr lang="de-DE" u="sng" dirty="0" smtClean="0">
                <a:effectLst>
                  <a:outerShdw blurRad="50800" dist="38100" dir="2700000" algn="tl">
                    <a:prstClr val="black">
                      <a:alpha val="40000"/>
                    </a:prstClr>
                  </a:outerShdw>
                </a:effectLst>
                <a:latin typeface="Calibri"/>
                <a:cs typeface="Arial"/>
              </a:rPr>
              <a:t>Zeitmanagement</a:t>
            </a:r>
            <a:endParaRPr lang="de-DE" sz="4800" b="0" i="0" u="sng" spc="-150" dirty="0">
              <a:effectLst>
                <a:outerShdw blurRad="50800" dist="38100" dir="2700000" algn="tl">
                  <a:prstClr val="black">
                    <a:alpha val="40000"/>
                  </a:prstClr>
                </a:outerShdw>
              </a:effectLst>
              <a:latin typeface="Calibri"/>
              <a:cs typeface="Arial"/>
            </a:endParaRPr>
          </a:p>
        </p:txBody>
      </p:sp>
      <p:graphicFrame>
        <p:nvGraphicFramePr>
          <p:cNvPr id="5" name="Inhaltsplatzhalter 4"/>
          <p:cNvGraphicFramePr/>
          <p:nvPr>
            <p:extLst>
              <p:ext uri="{D42A27DB-BD31-4B8C-83A1-F6EECF244321}">
                <p14:modId xmlns:p14="http://schemas.microsoft.com/office/powerpoint/2010/main" val="2300460554"/>
              </p:ext>
            </p:extLst>
          </p:nvPr>
        </p:nvGraphicFramePr>
        <p:xfrm>
          <a:off x="143508" y="1196752"/>
          <a:ext cx="8856984" cy="558924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0708" y="474282"/>
            <a:ext cx="8382000" cy="664797"/>
          </a:xfrm>
        </p:spPr>
        <p:txBody>
          <a:bodyPr/>
          <a:lstStyle/>
          <a:p>
            <a:pPr algn="ctr" defTabSz="914400">
              <a:lnSpc>
                <a:spcPct val="90000"/>
              </a:lnSpc>
              <a:spcBef>
                <a:spcPts val="0"/>
              </a:spcBef>
              <a:buNone/>
            </a:pPr>
            <a:r>
              <a:rPr lang="de-DE" sz="4800" b="0" i="0" u="sng" spc="-150" dirty="0" smtClean="0">
                <a:effectLst>
                  <a:outerShdw blurRad="50800" dist="38100" dir="2700000" algn="tl">
                    <a:prstClr val="black">
                      <a:alpha val="40000"/>
                    </a:prstClr>
                  </a:outerShdw>
                </a:effectLst>
                <a:latin typeface="Calibri"/>
                <a:ea typeface="+mn-ea"/>
                <a:cs typeface="Arial"/>
              </a:rPr>
              <a:t>The Player</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381000" y="1411552"/>
            <a:ext cx="8382000" cy="822789"/>
          </a:xfrm>
        </p:spPr>
        <p:txBody>
          <a:bodyPr/>
          <a:lstStyle/>
          <a:p>
            <a:pPr marL="393192" indent="-393192" algn="l" defTabSz="914400">
              <a:lnSpc>
                <a:spcPct val="90000"/>
              </a:lnSpc>
              <a:spcBef>
                <a:spcPts val="768"/>
              </a:spcBef>
              <a:buClr>
                <a:srgbClr val="FFFFFF"/>
              </a:buClr>
              <a:buFontTx/>
            </a:pPr>
            <a:r>
              <a:rPr lang="de-DE" sz="2800" dirty="0" smtClean="0">
                <a:solidFill>
                  <a:srgbClr val="FFFFFF"/>
                </a:solidFill>
                <a:latin typeface="Calibri"/>
              </a:rPr>
              <a:t>Parent Class: </a:t>
            </a:r>
            <a:r>
              <a:rPr lang="de-DE" sz="2800" dirty="0" err="1" smtClean="0">
                <a:solidFill>
                  <a:srgbClr val="FFFFFF"/>
                </a:solidFill>
                <a:latin typeface="Calibri"/>
              </a:rPr>
              <a:t>Character</a:t>
            </a:r>
            <a:r>
              <a:rPr lang="de-DE" sz="2800" dirty="0" smtClean="0">
                <a:solidFill>
                  <a:srgbClr val="FFFFFF"/>
                </a:solidFill>
                <a:latin typeface="Calibri"/>
              </a:rPr>
              <a:t> (</a:t>
            </a:r>
            <a:r>
              <a:rPr lang="de-DE" sz="2800" dirty="0" err="1" smtClean="0">
                <a:solidFill>
                  <a:srgbClr val="FFFFFF"/>
                </a:solidFill>
                <a:latin typeface="Calibri"/>
              </a:rPr>
              <a:t>built</a:t>
            </a:r>
            <a:r>
              <a:rPr lang="de-DE" sz="2800" dirty="0" smtClean="0">
                <a:solidFill>
                  <a:srgbClr val="FFFFFF"/>
                </a:solidFill>
                <a:latin typeface="Calibri"/>
              </a:rPr>
              <a:t>-in </a:t>
            </a:r>
            <a:r>
              <a:rPr lang="de-DE" sz="2800" dirty="0" err="1" smtClean="0">
                <a:solidFill>
                  <a:srgbClr val="FFFFFF"/>
                </a:solidFill>
                <a:latin typeface="Calibri"/>
              </a:rPr>
              <a:t>class</a:t>
            </a:r>
            <a:r>
              <a:rPr lang="de-DE" sz="2800" dirty="0" smtClean="0">
                <a:solidFill>
                  <a:srgbClr val="FFFFFF"/>
                </a:solidFill>
                <a:latin typeface="Calibri"/>
              </a:rPr>
              <a:t>)</a:t>
            </a:r>
          </a:p>
          <a:p>
            <a:pPr marL="910717" lvl="1" indent="-393192" defTabSz="914400">
              <a:spcBef>
                <a:spcPts val="768"/>
              </a:spcBef>
              <a:buClr>
                <a:srgbClr val="FFFFFF"/>
              </a:buClr>
            </a:pPr>
            <a:r>
              <a:rPr lang="de-DE" sz="2400" dirty="0" smtClean="0">
                <a:solidFill>
                  <a:srgbClr val="FFFFFF"/>
                </a:solidFill>
                <a:latin typeface="Calibri"/>
              </a:rPr>
              <a:t>Liefert Logik für Bewegung (Laufen, Gehen, Springen)</a:t>
            </a:r>
            <a:endParaRPr lang="de-DE" sz="2400" b="0" i="0" dirty="0">
              <a:solidFill>
                <a:srgbClr val="FFFFFF"/>
              </a:solidFill>
              <a:latin typeface="Calibri"/>
            </a:endParaRPr>
          </a:p>
        </p:txBody>
      </p:sp>
      <p:pic>
        <p:nvPicPr>
          <p:cNvPr id="10" name="Grafik 9"/>
          <p:cNvPicPr>
            <a:picLocks noChangeAspect="1"/>
          </p:cNvPicPr>
          <p:nvPr/>
        </p:nvPicPr>
        <p:blipFill>
          <a:blip r:embed="rId3"/>
          <a:stretch>
            <a:fillRect/>
          </a:stretch>
        </p:blipFill>
        <p:spPr>
          <a:xfrm>
            <a:off x="1907704" y="2492896"/>
            <a:ext cx="5112568" cy="3745396"/>
          </a:xfrm>
          <a:prstGeom prst="rect">
            <a:avLst/>
          </a:prstGeom>
        </p:spPr>
      </p:pic>
      <p:sp>
        <p:nvSpPr>
          <p:cNvPr id="11" name="Textfeld 10"/>
          <p:cNvSpPr txBox="1"/>
          <p:nvPr/>
        </p:nvSpPr>
        <p:spPr>
          <a:xfrm>
            <a:off x="1619672" y="6238292"/>
            <a:ext cx="5688632" cy="369332"/>
          </a:xfrm>
          <a:prstGeom prst="rect">
            <a:avLst/>
          </a:prstGeom>
          <a:noFill/>
        </p:spPr>
        <p:txBody>
          <a:bodyPr wrap="square" rtlCol="0">
            <a:spAutoFit/>
          </a:bodyPr>
          <a:lstStyle/>
          <a:p>
            <a:pPr algn="ctr"/>
            <a:r>
              <a:rPr lang="de-DE" i="1" dirty="0" err="1" smtClean="0"/>
              <a:t>Blueprint</a:t>
            </a:r>
            <a:r>
              <a:rPr lang="de-DE" i="1" dirty="0" smtClean="0"/>
              <a:t>-Klasse „Player“</a:t>
            </a:r>
            <a:endParaRPr lang="de-DE" i="1" dirty="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0708" y="474282"/>
            <a:ext cx="8382000" cy="664797"/>
          </a:xfrm>
        </p:spPr>
        <p:txBody>
          <a:bodyPr/>
          <a:lstStyle/>
          <a:p>
            <a:pPr algn="ctr" defTabSz="914400">
              <a:lnSpc>
                <a:spcPct val="90000"/>
              </a:lnSpc>
              <a:spcBef>
                <a:spcPts val="0"/>
              </a:spcBef>
              <a:buNone/>
            </a:pPr>
            <a:r>
              <a:rPr lang="de-DE" sz="4800" b="0" i="0" u="sng" spc="-150" dirty="0" smtClean="0">
                <a:effectLst>
                  <a:outerShdw blurRad="50800" dist="38100" dir="2700000" algn="tl">
                    <a:prstClr val="black">
                      <a:alpha val="40000"/>
                    </a:prstClr>
                  </a:outerShdw>
                </a:effectLst>
                <a:latin typeface="Calibri"/>
                <a:ea typeface="+mn-ea"/>
                <a:cs typeface="Arial"/>
              </a:rPr>
              <a:t>The Player</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298873" y="1484784"/>
            <a:ext cx="8382000" cy="332399"/>
          </a:xfrm>
        </p:spPr>
        <p:txBody>
          <a:bodyPr/>
          <a:lstStyle/>
          <a:p>
            <a:pPr marL="393192" indent="-393192" algn="l" defTabSz="914400">
              <a:lnSpc>
                <a:spcPct val="90000"/>
              </a:lnSpc>
              <a:spcBef>
                <a:spcPts val="768"/>
              </a:spcBef>
              <a:buClr>
                <a:srgbClr val="FFFFFF"/>
              </a:buClr>
              <a:buFontTx/>
            </a:pPr>
            <a:r>
              <a:rPr lang="de-DE" sz="2400" b="0" i="0" dirty="0" smtClean="0">
                <a:solidFill>
                  <a:srgbClr val="FFFFFF"/>
                </a:solidFill>
                <a:latin typeface="Calibri"/>
              </a:rPr>
              <a:t>High-Level </a:t>
            </a:r>
            <a:r>
              <a:rPr lang="de-DE" sz="2400" b="0" i="0" dirty="0" err="1" smtClean="0">
                <a:solidFill>
                  <a:srgbClr val="FFFFFF"/>
                </a:solidFill>
                <a:latin typeface="Calibri"/>
              </a:rPr>
              <a:t>Overview</a:t>
            </a:r>
            <a:r>
              <a:rPr lang="de-DE" sz="2400" b="0" i="0" dirty="0" smtClean="0">
                <a:solidFill>
                  <a:srgbClr val="FFFFFF"/>
                </a:solidFill>
                <a:latin typeface="Calibri"/>
              </a:rPr>
              <a:t> der Player-Klasse</a:t>
            </a:r>
            <a:endParaRPr lang="de-DE" sz="2400" b="0" i="0" dirty="0">
              <a:solidFill>
                <a:srgbClr val="FFFFFF"/>
              </a:solidFill>
              <a:latin typeface="Calibri"/>
            </a:endParaRPr>
          </a:p>
        </p:txBody>
      </p:sp>
      <p:pic>
        <p:nvPicPr>
          <p:cNvPr id="4" name="Grafik 3"/>
          <p:cNvPicPr>
            <a:picLocks noChangeAspect="1"/>
          </p:cNvPicPr>
          <p:nvPr/>
        </p:nvPicPr>
        <p:blipFill>
          <a:blip r:embed="rId3"/>
          <a:stretch>
            <a:fillRect/>
          </a:stretch>
        </p:blipFill>
        <p:spPr>
          <a:xfrm>
            <a:off x="152365" y="1916831"/>
            <a:ext cx="8884131" cy="4829349"/>
          </a:xfrm>
          <a:prstGeom prst="rect">
            <a:avLst/>
          </a:prstGeom>
        </p:spPr>
      </p:pic>
    </p:spTree>
    <p:extLst>
      <p:ext uri="{BB962C8B-B14F-4D97-AF65-F5344CB8AC3E}">
        <p14:creationId xmlns:p14="http://schemas.microsoft.com/office/powerpoint/2010/main" val="211664842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34909"/>
            <a:ext cx="8382000" cy="664797"/>
          </a:xfrm>
        </p:spPr>
        <p:txBody>
          <a:bodyPr/>
          <a:lstStyle/>
          <a:p>
            <a:pPr algn="ctr" defTabSz="914400">
              <a:lnSpc>
                <a:spcPct val="90000"/>
              </a:lnSpc>
              <a:spcBef>
                <a:spcPts val="0"/>
              </a:spcBef>
              <a:buNone/>
            </a:pPr>
            <a:r>
              <a:rPr lang="de-DE" sz="4800" b="0" i="0" u="sng" spc="-150" dirty="0" smtClean="0">
                <a:effectLst>
                  <a:outerShdw blurRad="50800" dist="38100" dir="2700000" algn="tl">
                    <a:prstClr val="black">
                      <a:alpha val="40000"/>
                    </a:prstClr>
                  </a:outerShdw>
                </a:effectLst>
                <a:latin typeface="Calibri"/>
                <a:ea typeface="+mn-ea"/>
                <a:cs typeface="Arial"/>
              </a:rPr>
              <a:t>The Player</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381000" y="1411552"/>
            <a:ext cx="8382000" cy="4648965"/>
          </a:xfrm>
        </p:spPr>
        <p:txBody>
          <a:bodyPr/>
          <a:lstStyle/>
          <a:p>
            <a:pPr marL="393192" indent="-393192" algn="l" defTabSz="914400">
              <a:lnSpc>
                <a:spcPct val="90000"/>
              </a:lnSpc>
              <a:spcBef>
                <a:spcPts val="768"/>
              </a:spcBef>
              <a:buClr>
                <a:srgbClr val="FFFFFF"/>
              </a:buClr>
              <a:buFontTx/>
            </a:pPr>
            <a:r>
              <a:rPr lang="de-DE" sz="2700" dirty="0" smtClean="0">
                <a:solidFill>
                  <a:srgbClr val="FFFFFF"/>
                </a:solidFill>
                <a:latin typeface="Calibri"/>
              </a:rPr>
              <a:t>Kamera Zoom + Wechsel in First-Person Ansicht möglich</a:t>
            </a:r>
          </a:p>
          <a:p>
            <a:pPr marL="393192" indent="-393192" algn="l" defTabSz="914400">
              <a:lnSpc>
                <a:spcPct val="90000"/>
              </a:lnSpc>
              <a:spcBef>
                <a:spcPts val="768"/>
              </a:spcBef>
              <a:buClr>
                <a:srgbClr val="FFFFFF"/>
              </a:buClr>
              <a:buFontTx/>
            </a:pPr>
            <a:r>
              <a:rPr lang="de-DE" sz="2700" dirty="0" smtClean="0">
                <a:solidFill>
                  <a:srgbClr val="FFFFFF"/>
                </a:solidFill>
                <a:latin typeface="Calibri"/>
              </a:rPr>
              <a:t>Mögliche Aktionen: </a:t>
            </a:r>
          </a:p>
          <a:p>
            <a:pPr marL="910717" lvl="1" indent="-393192" defTabSz="914400">
              <a:spcBef>
                <a:spcPts val="768"/>
              </a:spcBef>
              <a:buClr>
                <a:srgbClr val="FFFFFF"/>
              </a:buClr>
            </a:pPr>
            <a:r>
              <a:rPr lang="de-DE" sz="2300" dirty="0" smtClean="0">
                <a:solidFill>
                  <a:srgbClr val="FFFFFF"/>
                </a:solidFill>
                <a:latin typeface="Calibri"/>
              </a:rPr>
              <a:t>Angreifen, Blocken, Schleichen, Kicken, Gehen, Rennen, Springen, Interagieren</a:t>
            </a:r>
          </a:p>
          <a:p>
            <a:pPr marL="393192" indent="-393192" defTabSz="914400">
              <a:spcBef>
                <a:spcPts val="768"/>
              </a:spcBef>
              <a:buClr>
                <a:srgbClr val="FFFFFF"/>
              </a:buClr>
            </a:pPr>
            <a:r>
              <a:rPr lang="de-DE" sz="2700" dirty="0" smtClean="0">
                <a:solidFill>
                  <a:srgbClr val="FFFFFF"/>
                </a:solidFill>
                <a:latin typeface="Calibri"/>
              </a:rPr>
              <a:t>Inventar/Waffen-System</a:t>
            </a:r>
          </a:p>
          <a:p>
            <a:pPr marL="910717" lvl="1" indent="-393192" defTabSz="914400">
              <a:spcBef>
                <a:spcPts val="768"/>
              </a:spcBef>
              <a:buClr>
                <a:srgbClr val="FFFFFF"/>
              </a:buClr>
            </a:pPr>
            <a:r>
              <a:rPr lang="de-DE" sz="2300" dirty="0" smtClean="0">
                <a:solidFill>
                  <a:srgbClr val="FFFFFF"/>
                </a:solidFill>
                <a:latin typeface="Calibri"/>
              </a:rPr>
              <a:t>Waffen aufnehmen/fallen lassen/wechseln/wegstecken</a:t>
            </a:r>
          </a:p>
          <a:p>
            <a:pPr marL="910717" lvl="1" indent="-393192" defTabSz="914400">
              <a:spcBef>
                <a:spcPts val="768"/>
              </a:spcBef>
              <a:buClr>
                <a:srgbClr val="FFFFFF"/>
              </a:buClr>
            </a:pPr>
            <a:r>
              <a:rPr lang="de-DE" sz="2300" dirty="0" smtClean="0">
                <a:solidFill>
                  <a:srgbClr val="FFFFFF"/>
                </a:solidFill>
                <a:latin typeface="Calibri"/>
              </a:rPr>
              <a:t>Standarditems aufnehmen</a:t>
            </a:r>
          </a:p>
          <a:p>
            <a:pPr marL="393192" indent="-393192" defTabSz="914400">
              <a:spcBef>
                <a:spcPts val="768"/>
              </a:spcBef>
              <a:buClr>
                <a:srgbClr val="FFFFFF"/>
              </a:buClr>
            </a:pPr>
            <a:r>
              <a:rPr lang="de-DE" sz="2700" dirty="0" smtClean="0">
                <a:solidFill>
                  <a:srgbClr val="FFFFFF"/>
                </a:solidFill>
                <a:latin typeface="Calibri"/>
              </a:rPr>
              <a:t>Etwa 50 Variablen</a:t>
            </a:r>
          </a:p>
          <a:p>
            <a:pPr marL="910717" lvl="1" indent="-393192" defTabSz="914400">
              <a:spcBef>
                <a:spcPts val="768"/>
              </a:spcBef>
              <a:buClr>
                <a:srgbClr val="FFFFFF"/>
              </a:buClr>
            </a:pPr>
            <a:r>
              <a:rPr lang="de-DE" sz="2300" dirty="0" smtClean="0">
                <a:solidFill>
                  <a:srgbClr val="FFFFFF"/>
                </a:solidFill>
                <a:latin typeface="Calibri"/>
              </a:rPr>
              <a:t>z.B. für Geschwindigkeiten</a:t>
            </a:r>
          </a:p>
          <a:p>
            <a:pPr marL="910717" lvl="1" indent="-393192" defTabSz="914400">
              <a:spcBef>
                <a:spcPts val="768"/>
              </a:spcBef>
              <a:buClr>
                <a:srgbClr val="FFFFFF"/>
              </a:buClr>
            </a:pPr>
            <a:r>
              <a:rPr lang="de-DE" sz="2300" dirty="0" smtClean="0">
                <a:solidFill>
                  <a:srgbClr val="FFFFFF"/>
                </a:solidFill>
                <a:latin typeface="Calibri"/>
              </a:rPr>
              <a:t>Resistenzen</a:t>
            </a:r>
          </a:p>
          <a:p>
            <a:pPr marL="910717" lvl="1" indent="-393192" defTabSz="914400">
              <a:spcBef>
                <a:spcPts val="768"/>
              </a:spcBef>
              <a:buClr>
                <a:srgbClr val="FFFFFF"/>
              </a:buClr>
            </a:pPr>
            <a:r>
              <a:rPr lang="de-DE" sz="2300" dirty="0" smtClean="0">
                <a:solidFill>
                  <a:srgbClr val="FFFFFF"/>
                </a:solidFill>
                <a:latin typeface="Calibri"/>
              </a:rPr>
              <a:t>Leben/Ausdauer</a:t>
            </a:r>
          </a:p>
        </p:txBody>
      </p:sp>
      <p:pic>
        <p:nvPicPr>
          <p:cNvPr id="6" name="Grafik 5"/>
          <p:cNvPicPr>
            <a:picLocks noChangeAspect="1"/>
          </p:cNvPicPr>
          <p:nvPr/>
        </p:nvPicPr>
        <p:blipFill>
          <a:blip r:embed="rId3"/>
          <a:stretch>
            <a:fillRect/>
          </a:stretch>
        </p:blipFill>
        <p:spPr>
          <a:xfrm>
            <a:off x="4788024" y="3861048"/>
            <a:ext cx="3705341" cy="2701504"/>
          </a:xfrm>
          <a:prstGeom prst="rect">
            <a:avLst/>
          </a:prstGeom>
        </p:spPr>
      </p:pic>
      <p:sp>
        <p:nvSpPr>
          <p:cNvPr id="8" name="Textfeld 7"/>
          <p:cNvSpPr txBox="1"/>
          <p:nvPr/>
        </p:nvSpPr>
        <p:spPr>
          <a:xfrm>
            <a:off x="5292080" y="6488668"/>
            <a:ext cx="2952328" cy="369332"/>
          </a:xfrm>
          <a:prstGeom prst="rect">
            <a:avLst/>
          </a:prstGeom>
          <a:noFill/>
        </p:spPr>
        <p:txBody>
          <a:bodyPr wrap="square" rtlCol="0">
            <a:spAutoFit/>
          </a:bodyPr>
          <a:lstStyle/>
          <a:p>
            <a:pPr algn="ctr"/>
            <a:r>
              <a:rPr lang="de-DE" i="1" dirty="0" smtClean="0"/>
              <a:t>First Person – Ansicht </a:t>
            </a:r>
            <a:endParaRPr lang="de-DE" i="1" dirty="0"/>
          </a:p>
        </p:txBody>
      </p:sp>
    </p:spTree>
    <p:extLst>
      <p:ext uri="{BB962C8B-B14F-4D97-AF65-F5344CB8AC3E}">
        <p14:creationId xmlns:p14="http://schemas.microsoft.com/office/powerpoint/2010/main" val="172486739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Green Segoe 4-3 template-template_April-17-2007">
  <a:themeElements>
    <a:clrScheme name="Green Template-Template">
      <a:dk1>
        <a:srgbClr val="000000"/>
      </a:dk1>
      <a:lt1>
        <a:srgbClr val="FFFFFF"/>
      </a:lt1>
      <a:dk2>
        <a:srgbClr val="1F7335"/>
      </a:dk2>
      <a:lt2>
        <a:srgbClr val="C4FF89"/>
      </a:lt2>
      <a:accent1>
        <a:srgbClr val="FFC000"/>
      </a:accent1>
      <a:accent2>
        <a:srgbClr val="3497AE"/>
      </a:accent2>
      <a:accent3>
        <a:srgbClr val="DF8045"/>
      </a:accent3>
      <a:accent4>
        <a:srgbClr val="7DCC2E"/>
      </a:accent4>
      <a:accent5>
        <a:srgbClr val="FF9929"/>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eiß mit Schriftart &quot;Courier&quot; für Folien, auf denen sich Code befindet">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51DED46-D66D-454A-B8B2-8EE17CF4DC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Beispielpräsentationsfolien (Design Grün mit Goldtextur)</Template>
  <TotalTime>0</TotalTime>
  <Words>2649</Words>
  <Application>Microsoft Office PowerPoint</Application>
  <PresentationFormat>Bildschirmpräsentation (4:3)</PresentationFormat>
  <Paragraphs>250</Paragraphs>
  <Slides>37</Slides>
  <Notes>22</Notes>
  <HiddenSlides>0</HiddenSlides>
  <MMClips>3</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37</vt:i4>
      </vt:variant>
    </vt:vector>
  </HeadingPairs>
  <TitlesOfParts>
    <vt:vector size="43" baseType="lpstr">
      <vt:lpstr>Arial</vt:lpstr>
      <vt:lpstr>Calibri</vt:lpstr>
      <vt:lpstr>Courier New</vt:lpstr>
      <vt:lpstr>Wingdings</vt:lpstr>
      <vt:lpstr>Green Segoe 4-3 template-template_April-17-2007</vt:lpstr>
      <vt:lpstr>Weiß mit Schriftart "Courier" für Folien, auf denen sich Code befindet</vt:lpstr>
      <vt:lpstr>How to build a game in Unreal Engine 4     - Project Narnia -</vt:lpstr>
      <vt:lpstr>Unreal Engine 4</vt:lpstr>
      <vt:lpstr>Was wir vorab benötigten:</vt:lpstr>
      <vt:lpstr>Unreal Engine 4</vt:lpstr>
      <vt:lpstr>Aufgabenverteilung</vt:lpstr>
      <vt:lpstr>Zeitmanagement</vt:lpstr>
      <vt:lpstr>The Player</vt:lpstr>
      <vt:lpstr>The Player</vt:lpstr>
      <vt:lpstr>The Player</vt:lpstr>
      <vt:lpstr>PowerPoint-Präsentation</vt:lpstr>
      <vt:lpstr>The Player</vt:lpstr>
      <vt:lpstr>The Player</vt:lpstr>
      <vt:lpstr>Klassenhierarchie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Klassenhierarchie</vt:lpstr>
      <vt:lpstr>HUD</vt:lpstr>
      <vt:lpstr>PowerPoint-Präsentation</vt:lpstr>
      <vt:lpstr>PowerPoint-Präsentation</vt:lpstr>
      <vt:lpstr>Artificial Intelligence</vt:lpstr>
      <vt:lpstr>PowerPoint-Präsentation</vt:lpstr>
      <vt:lpstr>BehaviourTree</vt:lpstr>
      <vt:lpstr>PowerPoint-Präsentation</vt:lpstr>
      <vt:lpstr>PowerPoint-Präsentation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build a Game in Unreal Engine 4</dc:title>
  <dc:creator>Silvan Hau</dc:creator>
  <cp:keywords/>
  <cp:lastModifiedBy>Silvan Hau</cp:lastModifiedBy>
  <cp:revision>74</cp:revision>
  <dcterms:created xsi:type="dcterms:W3CDTF">2015-10-01T13:48:19Z</dcterms:created>
  <dcterms:modified xsi:type="dcterms:W3CDTF">2015-10-02T19:44:58Z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TC102867489990</vt:lpwstr>
  </property>
</Properties>
</file>